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68"/>
    <p:restoredTop sz="94635"/>
  </p:normalViewPr>
  <p:slideViewPr>
    <p:cSldViewPr snapToGrid="0">
      <p:cViewPr varScale="1">
        <p:scale>
          <a:sx n="118" d="100"/>
          <a:sy n="118" d="100"/>
        </p:scale>
        <p:origin x="208" y="210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126a3ad84cc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126a3ad84cc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126a3ad84cc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126a3ad84cc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26a3ad84cc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126a3ad84cc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126a3ad84cc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126a3ad84cc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26a3ad84cc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26a3ad84cc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126a3ad84cc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126a3ad84cc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126a3ad84cc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126a3ad84cc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fd11de73f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fd11de73f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126a3ad84cc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126a3ad84cc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26a3ad84cc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26a3ad84cc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126a3ad84cc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126a3ad84c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6a3ad84cc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6a3ad84cc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26a3ad84cc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26a3ad84cc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26a3ad84cc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26a3ad84cc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26a3ad84cc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126a3ad84cc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r>
              <a:rPr lang="en-US"/>
              <a:t>Click to edit Master title style</a:t>
            </a:r>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r>
              <a:rPr lang="en-US"/>
              <a:t>Click to edit Master subtitle style</a:t>
            </a:r>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pic>
        <p:nvPicPr>
          <p:cNvPr id="5" name="Google Shape;54;p13">
            <a:extLst>
              <a:ext uri="{FF2B5EF4-FFF2-40B4-BE49-F238E27FC236}">
                <a16:creationId xmlns:a16="http://schemas.microsoft.com/office/drawing/2014/main" id="{6B314C33-088D-D43E-8AAD-15351116AB7F}"/>
              </a:ext>
              <a:ext uri="{C183D7F6-B498-43B3-948B-1728B52AA6E4}">
                <adec:decorative xmlns:adec="http://schemas.microsoft.com/office/drawing/2017/decorative" val="1"/>
              </a:ext>
            </a:extLst>
          </p:cNvPr>
          <p:cNvPicPr preferRelativeResize="0"/>
          <p:nvPr/>
        </p:nvPicPr>
        <p:blipFill>
          <a:blip r:embed="rId2">
            <a:alphaModFix amt="31000"/>
          </a:blip>
          <a:stretch>
            <a:fillRect/>
          </a:stretch>
        </p:blipFill>
        <p:spPr>
          <a:xfrm>
            <a:off x="0" y="-697930"/>
            <a:ext cx="9144000" cy="6092225"/>
          </a:xfrm>
          <a:prstGeom prst="rect">
            <a:avLst/>
          </a:prstGeom>
          <a:noFill/>
          <a:ln>
            <a:noFill/>
          </a:ln>
        </p:spPr>
      </p:pic>
    </p:spTree>
    <p:extLst>
      <p:ext uri="{BB962C8B-B14F-4D97-AF65-F5344CB8AC3E}">
        <p14:creationId xmlns:p14="http://schemas.microsoft.com/office/powerpoint/2010/main" val="2362278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407811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solidFill>
            <a:schemeClr val="lt1"/>
          </a:solidFill>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4273627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r>
              <a:rPr lang="en-US"/>
              <a:t>Click to edit Master title style</a:t>
            </a:r>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pic>
        <p:nvPicPr>
          <p:cNvPr id="4" name="Google Shape;54;p13">
            <a:extLst>
              <a:ext uri="{FF2B5EF4-FFF2-40B4-BE49-F238E27FC236}">
                <a16:creationId xmlns:a16="http://schemas.microsoft.com/office/drawing/2014/main" id="{50884632-2FE7-D754-2A6C-A480AC452AAD}"/>
              </a:ext>
              <a:ext uri="{C183D7F6-B498-43B3-948B-1728B52AA6E4}">
                <adec:decorative xmlns:adec="http://schemas.microsoft.com/office/drawing/2017/decorative" val="1"/>
              </a:ext>
            </a:extLst>
          </p:cNvPr>
          <p:cNvPicPr preferRelativeResize="0"/>
          <p:nvPr/>
        </p:nvPicPr>
        <p:blipFill>
          <a:blip r:embed="rId2">
            <a:alphaModFix amt="31000"/>
          </a:blip>
          <a:stretch>
            <a:fillRect/>
          </a:stretch>
        </p:blipFill>
        <p:spPr>
          <a:xfrm>
            <a:off x="0" y="-697930"/>
            <a:ext cx="9144000" cy="6092225"/>
          </a:xfrm>
          <a:prstGeom prst="rect">
            <a:avLst/>
          </a:prstGeom>
          <a:noFill/>
          <a:ln>
            <a:noFill/>
          </a:ln>
        </p:spPr>
      </p:pic>
    </p:spTree>
    <p:extLst>
      <p:ext uri="{BB962C8B-B14F-4D97-AF65-F5344CB8AC3E}">
        <p14:creationId xmlns:p14="http://schemas.microsoft.com/office/powerpoint/2010/main" val="395936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US"/>
              <a:t>Click to edit Master title style</a:t>
            </a:r>
            <a:endParaRPr/>
          </a:p>
        </p:txBody>
      </p:sp>
      <p:sp>
        <p:nvSpPr>
          <p:cNvPr id="22" name="Google Shape;22;p5"/>
          <p:cNvSpPr txBox="1">
            <a:spLocks noGrp="1"/>
          </p:cNvSpPr>
          <p:nvPr>
            <p:ph type="body" idx="1"/>
          </p:nvPr>
        </p:nvSpPr>
        <p:spPr>
          <a:xfrm>
            <a:off x="311700" y="1152475"/>
            <a:ext cx="3999900" cy="3416400"/>
          </a:xfrm>
          <a:prstGeom prst="rect">
            <a:avLst/>
          </a:prstGeom>
          <a:solidFill>
            <a:schemeClr val="bg1"/>
          </a:solidFill>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pPr lvl="0"/>
            <a:r>
              <a:rPr lang="en-US"/>
              <a:t>Click to edit Master text styles</a:t>
            </a:r>
          </a:p>
        </p:txBody>
      </p:sp>
      <p:sp>
        <p:nvSpPr>
          <p:cNvPr id="23" name="Google Shape;23;p5"/>
          <p:cNvSpPr txBox="1">
            <a:spLocks noGrp="1"/>
          </p:cNvSpPr>
          <p:nvPr>
            <p:ph type="body" idx="2"/>
          </p:nvPr>
        </p:nvSpPr>
        <p:spPr>
          <a:xfrm>
            <a:off x="4832400" y="1152475"/>
            <a:ext cx="3999900" cy="3416400"/>
          </a:xfrm>
          <a:prstGeom prst="rect">
            <a:avLst/>
          </a:prstGeom>
          <a:solidFill>
            <a:schemeClr val="bg1"/>
          </a:solidFill>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pPr lvl="0"/>
            <a:r>
              <a:rPr lang="en-US"/>
              <a:t>Click to edit Master text styles</a:t>
            </a: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192212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US"/>
              <a:t>Click to edit Master title style</a:t>
            </a:r>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89129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r>
              <a:rPr lang="en-US"/>
              <a:t>Click to edit Master title style</a:t>
            </a:r>
            <a:endParaRPr/>
          </a:p>
        </p:txBody>
      </p:sp>
      <p:sp>
        <p:nvSpPr>
          <p:cNvPr id="30" name="Google Shape;30;p7"/>
          <p:cNvSpPr txBox="1">
            <a:spLocks noGrp="1"/>
          </p:cNvSpPr>
          <p:nvPr>
            <p:ph type="body" idx="1"/>
          </p:nvPr>
        </p:nvSpPr>
        <p:spPr>
          <a:xfrm>
            <a:off x="311700" y="1389600"/>
            <a:ext cx="2808000" cy="3179400"/>
          </a:xfrm>
          <a:prstGeom prst="rect">
            <a:avLst/>
          </a:prstGeom>
          <a:solidFill>
            <a:schemeClr val="bg1"/>
          </a:solidFill>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pPr lvl="0"/>
            <a:r>
              <a:rPr lang="en-US"/>
              <a:t>Click to edit Master text styles</a:t>
            </a: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635425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r>
              <a:rPr lang="en-US"/>
              <a:t>Click to edit Master title style</a:t>
            </a:r>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658829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r>
              <a:rPr lang="en-US"/>
              <a:t>Click to edit Master title style</a:t>
            </a:r>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r>
              <a:rPr lang="en-US"/>
              <a:t>Click to edit Master subtitle style</a:t>
            </a:r>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pPr lvl="0"/>
            <a:r>
              <a:rPr lang="en-US"/>
              <a:t>Click to edit Master text styles</a:t>
            </a: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733992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pPr lvl="0"/>
            <a:r>
              <a:rPr lang="en-US"/>
              <a:t>Click to edit Master text styles</a:t>
            </a: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36026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pPr lvl="0"/>
            <a:r>
              <a:rPr lang="en-US"/>
              <a:t>Click to edit Master text styles</a:t>
            </a: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02998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dirty="0"/>
          </a:p>
        </p:txBody>
      </p:sp>
      <p:sp>
        <p:nvSpPr>
          <p:cNvPr id="7" name="Google Shape;7;p1"/>
          <p:cNvSpPr txBox="1">
            <a:spLocks noGrp="1"/>
          </p:cNvSpPr>
          <p:nvPr>
            <p:ph type="body" idx="1"/>
          </p:nvPr>
        </p:nvSpPr>
        <p:spPr>
          <a:xfrm>
            <a:off x="311700" y="1152475"/>
            <a:ext cx="8520600" cy="3416400"/>
          </a:xfrm>
          <a:prstGeom prst="rect">
            <a:avLst/>
          </a:prstGeom>
          <a:solidFill>
            <a:schemeClr val="bg1"/>
          </a:solid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654880110"/>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1.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yQVTijX437c" TargetMode="External"/><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Decomposition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2"/>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Add More Levels</a:t>
            </a:r>
            <a:endParaRPr/>
          </a:p>
        </p:txBody>
      </p:sp>
      <p:sp>
        <p:nvSpPr>
          <p:cNvPr id="114" name="Google Shape;114;p22"/>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1500"/>
              </a:spcBef>
              <a:spcAft>
                <a:spcPts val="0"/>
              </a:spcAft>
              <a:buClr>
                <a:schemeClr val="dk1"/>
              </a:buClr>
              <a:buSzPts val="1100"/>
              <a:buFont typeface="Arial"/>
              <a:buNone/>
            </a:pPr>
            <a:r>
              <a:rPr lang="en" sz="1200">
                <a:solidFill>
                  <a:schemeClr val="dk1"/>
                </a:solidFill>
              </a:rPr>
              <a:t>Finding the appropriate is considerably easier.  However, as you accumulate more files, it may be useful to add more levels to the hierarchy, that is, to add additional folders inside these folders.</a:t>
            </a:r>
            <a:endParaRPr sz="1200">
              <a:solidFill>
                <a:schemeClr val="dk1"/>
              </a:solidFill>
            </a:endParaRPr>
          </a:p>
          <a:p>
            <a:pPr marL="457200" lvl="0" indent="-304800" algn="l" rtl="0">
              <a:spcBef>
                <a:spcPts val="1500"/>
              </a:spcBef>
              <a:spcAft>
                <a:spcPts val="0"/>
              </a:spcAft>
              <a:buClr>
                <a:schemeClr val="dk1"/>
              </a:buClr>
              <a:buSzPts val="1200"/>
              <a:buChar char="●"/>
            </a:pPr>
            <a:r>
              <a:rPr lang="en" sz="1200" b="1">
                <a:solidFill>
                  <a:schemeClr val="dk1"/>
                </a:solidFill>
              </a:rPr>
              <a:t>School files</a:t>
            </a:r>
            <a:endParaRPr sz="1200" b="1">
              <a:solidFill>
                <a:schemeClr val="dk1"/>
              </a:solidFill>
            </a:endParaRPr>
          </a:p>
          <a:p>
            <a:pPr marL="914400" lvl="1" indent="-304800" algn="l" rtl="0">
              <a:spcBef>
                <a:spcPts val="0"/>
              </a:spcBef>
              <a:spcAft>
                <a:spcPts val="0"/>
              </a:spcAft>
              <a:buClr>
                <a:schemeClr val="dk1"/>
              </a:buClr>
              <a:buSzPts val="1200"/>
              <a:buChar char="○"/>
            </a:pPr>
            <a:r>
              <a:rPr lang="en" sz="1200">
                <a:solidFill>
                  <a:schemeClr val="dk1"/>
                </a:solidFill>
              </a:rPr>
              <a:t>MTH 252</a:t>
            </a:r>
            <a:endParaRPr sz="1200">
              <a:solidFill>
                <a:schemeClr val="dk1"/>
              </a:solidFill>
            </a:endParaRPr>
          </a:p>
          <a:p>
            <a:pPr marL="914400" lvl="1" indent="-304800" algn="l" rtl="0">
              <a:spcBef>
                <a:spcPts val="0"/>
              </a:spcBef>
              <a:spcAft>
                <a:spcPts val="0"/>
              </a:spcAft>
              <a:buClr>
                <a:schemeClr val="dk1"/>
              </a:buClr>
              <a:buSzPts val="1200"/>
              <a:buChar char="○"/>
            </a:pPr>
            <a:r>
              <a:rPr lang="en" sz="1200">
                <a:solidFill>
                  <a:schemeClr val="dk1"/>
                </a:solidFill>
              </a:rPr>
              <a:t>ECO 201</a:t>
            </a:r>
            <a:endParaRPr sz="1200">
              <a:solidFill>
                <a:schemeClr val="dk1"/>
              </a:solidFill>
            </a:endParaRPr>
          </a:p>
          <a:p>
            <a:pPr marL="914400" lvl="1" indent="-304800" algn="l" rtl="0">
              <a:spcBef>
                <a:spcPts val="0"/>
              </a:spcBef>
              <a:spcAft>
                <a:spcPts val="0"/>
              </a:spcAft>
              <a:buClr>
                <a:schemeClr val="dk1"/>
              </a:buClr>
              <a:buSzPts val="1200"/>
              <a:buChar char="○"/>
            </a:pPr>
            <a:r>
              <a:rPr lang="en" sz="1200">
                <a:solidFill>
                  <a:schemeClr val="dk1"/>
                </a:solidFill>
              </a:rPr>
              <a:t>ENG 111</a:t>
            </a:r>
            <a:endParaRPr sz="1200">
              <a:solidFill>
                <a:schemeClr val="dk1"/>
              </a:solidFill>
            </a:endParaRPr>
          </a:p>
          <a:p>
            <a:pPr marL="457200" lvl="0" indent="-304800" algn="l" rtl="0">
              <a:spcBef>
                <a:spcPts val="0"/>
              </a:spcBef>
              <a:spcAft>
                <a:spcPts val="0"/>
              </a:spcAft>
              <a:buClr>
                <a:schemeClr val="dk1"/>
              </a:buClr>
              <a:buSzPts val="1200"/>
              <a:buChar char="●"/>
            </a:pPr>
            <a:r>
              <a:rPr lang="en" sz="1200" b="1">
                <a:solidFill>
                  <a:schemeClr val="dk1"/>
                </a:solidFill>
              </a:rPr>
              <a:t>Work files</a:t>
            </a:r>
            <a:endParaRPr sz="1200" b="1">
              <a:solidFill>
                <a:schemeClr val="dk1"/>
              </a:solidFill>
            </a:endParaRPr>
          </a:p>
          <a:p>
            <a:pPr marL="914400" lvl="1" indent="-304800" algn="l" rtl="0">
              <a:spcBef>
                <a:spcPts val="0"/>
              </a:spcBef>
              <a:spcAft>
                <a:spcPts val="0"/>
              </a:spcAft>
              <a:buClr>
                <a:schemeClr val="dk1"/>
              </a:buClr>
              <a:buSzPts val="1200"/>
              <a:buChar char="○"/>
            </a:pPr>
            <a:r>
              <a:rPr lang="en" sz="1200">
                <a:solidFill>
                  <a:schemeClr val="dk1"/>
                </a:solidFill>
              </a:rPr>
              <a:t>Habitat for Humanity</a:t>
            </a:r>
            <a:endParaRPr sz="1200">
              <a:solidFill>
                <a:schemeClr val="dk1"/>
              </a:solidFill>
            </a:endParaRPr>
          </a:p>
          <a:p>
            <a:pPr marL="914400" lvl="1" indent="-304800" algn="l" rtl="0">
              <a:spcBef>
                <a:spcPts val="0"/>
              </a:spcBef>
              <a:spcAft>
                <a:spcPts val="0"/>
              </a:spcAft>
              <a:buClr>
                <a:schemeClr val="dk1"/>
              </a:buClr>
              <a:buSzPts val="1200"/>
              <a:buChar char="○"/>
            </a:pPr>
            <a:r>
              <a:rPr lang="en" sz="1200">
                <a:solidFill>
                  <a:schemeClr val="dk1"/>
                </a:solidFill>
              </a:rPr>
              <a:t>Interalliance</a:t>
            </a:r>
            <a:endParaRPr sz="1200">
              <a:solidFill>
                <a:schemeClr val="dk1"/>
              </a:solidFill>
            </a:endParaRPr>
          </a:p>
          <a:p>
            <a:pPr marL="457200" lvl="0" indent="-304800" algn="l" rtl="0">
              <a:spcBef>
                <a:spcPts val="0"/>
              </a:spcBef>
              <a:spcAft>
                <a:spcPts val="0"/>
              </a:spcAft>
              <a:buClr>
                <a:schemeClr val="dk1"/>
              </a:buClr>
              <a:buSzPts val="1200"/>
              <a:buChar char="●"/>
            </a:pPr>
            <a:r>
              <a:rPr lang="en" sz="1200" b="1">
                <a:solidFill>
                  <a:schemeClr val="dk1"/>
                </a:solidFill>
              </a:rPr>
              <a:t>Family files</a:t>
            </a:r>
            <a:endParaRPr sz="1200" b="1">
              <a:solidFill>
                <a:schemeClr val="dk1"/>
              </a:solidFill>
            </a:endParaRPr>
          </a:p>
          <a:p>
            <a:pPr marL="914400" lvl="1" indent="-304800" algn="l" rtl="0">
              <a:spcBef>
                <a:spcPts val="0"/>
              </a:spcBef>
              <a:spcAft>
                <a:spcPts val="0"/>
              </a:spcAft>
              <a:buClr>
                <a:schemeClr val="dk1"/>
              </a:buClr>
              <a:buSzPts val="1200"/>
              <a:buChar char="○"/>
            </a:pPr>
            <a:r>
              <a:rPr lang="en" sz="1200">
                <a:solidFill>
                  <a:schemeClr val="dk1"/>
                </a:solidFill>
              </a:rPr>
              <a:t>Photos</a:t>
            </a:r>
            <a:endParaRPr sz="1200">
              <a:solidFill>
                <a:schemeClr val="dk1"/>
              </a:solidFill>
            </a:endParaRPr>
          </a:p>
          <a:p>
            <a:pPr marL="914400" lvl="1" indent="-304800" algn="l" rtl="0">
              <a:spcBef>
                <a:spcPts val="0"/>
              </a:spcBef>
              <a:spcAft>
                <a:spcPts val="0"/>
              </a:spcAft>
              <a:buClr>
                <a:schemeClr val="dk1"/>
              </a:buClr>
              <a:buSzPts val="1200"/>
              <a:buChar char="○"/>
            </a:pPr>
            <a:r>
              <a:rPr lang="en" sz="1200">
                <a:solidFill>
                  <a:schemeClr val="dk1"/>
                </a:solidFill>
              </a:rPr>
              <a:t>Important documents</a:t>
            </a:r>
            <a:endParaRPr sz="1200">
              <a:solidFill>
                <a:schemeClr val="dk1"/>
              </a:solidFill>
            </a:endParaRPr>
          </a:p>
          <a:p>
            <a:pPr marL="0" lvl="0" indent="0" algn="l" rtl="0">
              <a:spcBef>
                <a:spcPts val="1500"/>
              </a:spcBef>
              <a:spcAft>
                <a:spcPts val="1200"/>
              </a:spcAft>
              <a:buNone/>
            </a:pPr>
            <a:endParaRPr/>
          </a:p>
        </p:txBody>
      </p:sp>
      <p:pic>
        <p:nvPicPr>
          <p:cNvPr id="115" name="Google Shape;115;p22" descr="Highest level is Computer Files and the second level contains School Files, Work Files, and Family Files. Under each of the second level is an additional layer with a box for each MTH 252, MTH 252, MTH 252 under School Files. Work Files has two folders under it for Habitat For Humanity and Miami Online. The third group is Family Files with two items under it for Photos and Family Photos." title="Additional Levels of Hierarchy"/>
          <p:cNvPicPr preferRelativeResize="0"/>
          <p:nvPr/>
        </p:nvPicPr>
        <p:blipFill>
          <a:blip r:embed="rId3">
            <a:alphaModFix/>
          </a:blip>
          <a:stretch>
            <a:fillRect/>
          </a:stretch>
        </p:blipFill>
        <p:spPr>
          <a:xfrm>
            <a:off x="3598150" y="2008350"/>
            <a:ext cx="4766125" cy="16431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3"/>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Logical Hierarchy Structure</a:t>
            </a:r>
            <a:endParaRPr/>
          </a:p>
        </p:txBody>
      </p:sp>
      <p:sp>
        <p:nvSpPr>
          <p:cNvPr id="121" name="Google Shape;121;p23"/>
          <p:cNvSpPr txBox="1">
            <a:spLocks noGrp="1"/>
          </p:cNvSpPr>
          <p:nvPr>
            <p:ph type="body" idx="1"/>
          </p:nvPr>
        </p:nvSpPr>
        <p:spPr>
          <a:xfrm>
            <a:off x="448875" y="1152475"/>
            <a:ext cx="8474400" cy="3503100"/>
          </a:xfrm>
          <a:prstGeom prst="rect">
            <a:avLst/>
          </a:prstGeom>
          <a:solidFill>
            <a:schemeClr val="lt1"/>
          </a:solidFill>
        </p:spPr>
        <p:txBody>
          <a:bodyPr spcFirstLastPara="1" wrap="square" lIns="91425" tIns="91425" rIns="91425" bIns="91425" anchor="t" anchorCtr="0">
            <a:noAutofit/>
          </a:bodyPr>
          <a:lstStyle/>
          <a:p>
            <a:pPr marL="0" marR="2462680" lvl="0" indent="0" algn="l" rtl="0">
              <a:lnSpc>
                <a:spcPct val="100000"/>
              </a:lnSpc>
              <a:spcBef>
                <a:spcPts val="1500"/>
              </a:spcBef>
              <a:spcAft>
                <a:spcPts val="1500"/>
              </a:spcAft>
              <a:buNone/>
            </a:pPr>
            <a:r>
              <a:rPr lang="en" sz="1200">
                <a:solidFill>
                  <a:schemeClr val="dk1"/>
                </a:solidFill>
              </a:rPr>
              <a:t>The use of a logical hierarchy structure can make finding files much easier.  Is this hierarchy sufficient?  You may decide that it is still too difficult to find files.  For example, you may want to retain files from your past classes but still have quick access to current classes.  And you may have so many pictures that you would find it useful to organize those by the family member or by the year when they were taken.  So, another refinement of this decomposition could be this one:</a:t>
            </a:r>
            <a:endParaRPr>
              <a:solidFill>
                <a:schemeClr val="dk1"/>
              </a:solidFill>
            </a:endParaRPr>
          </a:p>
        </p:txBody>
      </p:sp>
      <p:sp>
        <p:nvSpPr>
          <p:cNvPr id="122" name="Google Shape;122;p23"/>
          <p:cNvSpPr txBox="1">
            <a:spLocks noGrp="1"/>
          </p:cNvSpPr>
          <p:nvPr>
            <p:ph type="body" idx="2"/>
          </p:nvPr>
        </p:nvSpPr>
        <p:spPr>
          <a:xfrm>
            <a:off x="806250" y="2593850"/>
            <a:ext cx="5279400" cy="182250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normAutofit fontScale="77500" lnSpcReduction="20000"/>
          </a:bodyPr>
          <a:lstStyle/>
          <a:p>
            <a:pPr marL="0" lvl="0" indent="0" algn="l" rtl="0">
              <a:spcBef>
                <a:spcPts val="1500"/>
              </a:spcBef>
              <a:spcAft>
                <a:spcPts val="0"/>
              </a:spcAft>
              <a:buClr>
                <a:schemeClr val="dk1"/>
              </a:buClr>
              <a:buSzPct val="91666"/>
              <a:buFont typeface="Arial"/>
              <a:buNone/>
            </a:pPr>
            <a:r>
              <a:rPr lang="en" sz="1200">
                <a:solidFill>
                  <a:schemeClr val="dk1"/>
                </a:solidFill>
              </a:rPr>
              <a:t>Of course, it is possible to decompose our problem into components that are unnecessarily too small or to extend our hierarchy too deep.  For example, in the wedding planning example, it may be helpful to break the location planning down to the level of each table (that is, who is to sit at each table at the reception) but to go to the level of which fork is assigned to Uncle George is ridiculous.</a:t>
            </a:r>
            <a:endParaRPr sz="1200">
              <a:solidFill>
                <a:schemeClr val="dk1"/>
              </a:solidFill>
            </a:endParaRPr>
          </a:p>
          <a:p>
            <a:pPr marL="0" lvl="0" indent="0" algn="l" rtl="0">
              <a:spcBef>
                <a:spcPts val="1500"/>
              </a:spcBef>
              <a:spcAft>
                <a:spcPts val="0"/>
              </a:spcAft>
              <a:buClr>
                <a:schemeClr val="dk1"/>
              </a:buClr>
              <a:buSzPct val="91666"/>
              <a:buFont typeface="Arial"/>
              <a:buNone/>
            </a:pPr>
            <a:r>
              <a:rPr lang="en" sz="1200">
                <a:solidFill>
                  <a:schemeClr val="dk1"/>
                </a:solidFill>
              </a:rPr>
              <a:t>So, we now have two criteria to judge the quality of a decomposition:</a:t>
            </a:r>
            <a:endParaRPr sz="1200">
              <a:solidFill>
                <a:schemeClr val="dk1"/>
              </a:solidFill>
            </a:endParaRPr>
          </a:p>
          <a:p>
            <a:pPr marL="457200" lvl="0" indent="-293370" algn="l" rtl="0">
              <a:spcBef>
                <a:spcPts val="1500"/>
              </a:spcBef>
              <a:spcAft>
                <a:spcPts val="0"/>
              </a:spcAft>
              <a:buClr>
                <a:schemeClr val="dk1"/>
              </a:buClr>
              <a:buSzPct val="100000"/>
              <a:buAutoNum type="arabicPeriod"/>
            </a:pPr>
            <a:r>
              <a:rPr lang="en" sz="1200">
                <a:solidFill>
                  <a:schemeClr val="dk1"/>
                </a:solidFill>
              </a:rPr>
              <a:t>Are the bottom level components at a level that we are confident we can solve?</a:t>
            </a:r>
            <a:endParaRPr sz="1200">
              <a:solidFill>
                <a:schemeClr val="dk1"/>
              </a:solidFill>
            </a:endParaRPr>
          </a:p>
          <a:p>
            <a:pPr marL="457200" lvl="0" indent="-293370" algn="l" rtl="0">
              <a:spcBef>
                <a:spcPts val="0"/>
              </a:spcBef>
              <a:spcAft>
                <a:spcPts val="0"/>
              </a:spcAft>
              <a:buClr>
                <a:schemeClr val="dk1"/>
              </a:buClr>
              <a:buSzPct val="100000"/>
              <a:buAutoNum type="arabicPeriod"/>
            </a:pPr>
            <a:r>
              <a:rPr lang="en" sz="1200">
                <a:solidFill>
                  <a:schemeClr val="dk1"/>
                </a:solidFill>
              </a:rPr>
              <a:t>Have we used a hierarchy in an effective way?</a:t>
            </a:r>
            <a:endParaRPr sz="1500"/>
          </a:p>
        </p:txBody>
      </p:sp>
      <p:sp>
        <p:nvSpPr>
          <p:cNvPr id="123" name="Google Shape;123;p23"/>
          <p:cNvSpPr txBox="1"/>
          <p:nvPr/>
        </p:nvSpPr>
        <p:spPr>
          <a:xfrm>
            <a:off x="6549968" y="1453140"/>
            <a:ext cx="2183100" cy="2807400"/>
          </a:xfrm>
          <a:prstGeom prst="rect">
            <a:avLst/>
          </a:prstGeom>
          <a:solidFill>
            <a:schemeClr val="lt1"/>
          </a:solidFill>
          <a:ln w="19050" cap="flat" cmpd="sng">
            <a:solidFill>
              <a:srgbClr val="C41230"/>
            </a:solidFill>
            <a:prstDash val="solid"/>
            <a:round/>
            <a:headEnd type="none" w="sm" len="sm"/>
            <a:tailEnd type="none" w="sm" len="sm"/>
          </a:ln>
        </p:spPr>
        <p:txBody>
          <a:bodyPr spcFirstLastPara="1" wrap="square" lIns="91425" tIns="91425" rIns="91425" bIns="91425" anchor="t" anchorCtr="0">
            <a:spAutoFit/>
          </a:bodyPr>
          <a:lstStyle/>
          <a:p>
            <a:pPr marL="228600" lvl="0" indent="-222250" algn="l" rtl="0">
              <a:spcBef>
                <a:spcPts val="1500"/>
              </a:spcBef>
              <a:spcAft>
                <a:spcPts val="0"/>
              </a:spcAft>
              <a:buClr>
                <a:schemeClr val="dk1"/>
              </a:buClr>
              <a:buSzPts val="800"/>
              <a:buChar char="●"/>
            </a:pPr>
            <a:r>
              <a:rPr lang="en" sz="800" b="1">
                <a:solidFill>
                  <a:schemeClr val="dk1"/>
                </a:solidFill>
              </a:rPr>
              <a:t>School files</a:t>
            </a:r>
            <a:endParaRPr sz="800" b="1">
              <a:solidFill>
                <a:schemeClr val="dk1"/>
              </a:solidFill>
            </a:endParaRPr>
          </a:p>
          <a:p>
            <a:pPr marL="514350" lvl="2" indent="-279400" algn="l" rtl="0">
              <a:spcBef>
                <a:spcPts val="0"/>
              </a:spcBef>
              <a:spcAft>
                <a:spcPts val="0"/>
              </a:spcAft>
              <a:buClr>
                <a:schemeClr val="dk1"/>
              </a:buClr>
              <a:buSzPts val="800"/>
              <a:buChar char="■"/>
            </a:pPr>
            <a:r>
              <a:rPr lang="en" sz="800">
                <a:solidFill>
                  <a:schemeClr val="dk1"/>
                </a:solidFill>
              </a:rPr>
              <a:t>First-year courses</a:t>
            </a:r>
            <a:endParaRPr sz="800">
              <a:solidFill>
                <a:schemeClr val="dk1"/>
              </a:solidFill>
            </a:endParaRPr>
          </a:p>
          <a:p>
            <a:pPr marL="800100" lvl="2" indent="-279400" algn="l" rtl="0">
              <a:spcBef>
                <a:spcPts val="0"/>
              </a:spcBef>
              <a:spcAft>
                <a:spcPts val="0"/>
              </a:spcAft>
              <a:buClr>
                <a:schemeClr val="dk1"/>
              </a:buClr>
              <a:buSzPts val="800"/>
              <a:buChar char="■"/>
            </a:pPr>
            <a:r>
              <a:rPr lang="en" sz="800">
                <a:solidFill>
                  <a:schemeClr val="dk1"/>
                </a:solidFill>
              </a:rPr>
              <a:t>MTH 252</a:t>
            </a:r>
            <a:endParaRPr sz="800">
              <a:solidFill>
                <a:schemeClr val="dk1"/>
              </a:solidFill>
            </a:endParaRPr>
          </a:p>
          <a:p>
            <a:pPr marL="800100" lvl="2" indent="-279400" algn="l" rtl="0">
              <a:spcBef>
                <a:spcPts val="0"/>
              </a:spcBef>
              <a:spcAft>
                <a:spcPts val="0"/>
              </a:spcAft>
              <a:buClr>
                <a:schemeClr val="dk1"/>
              </a:buClr>
              <a:buSzPts val="800"/>
              <a:buChar char="■"/>
            </a:pPr>
            <a:r>
              <a:rPr lang="en" sz="800">
                <a:solidFill>
                  <a:schemeClr val="dk1"/>
                </a:solidFill>
              </a:rPr>
              <a:t>ECO 201</a:t>
            </a:r>
            <a:endParaRPr sz="800">
              <a:solidFill>
                <a:schemeClr val="dk1"/>
              </a:solidFill>
            </a:endParaRPr>
          </a:p>
          <a:p>
            <a:pPr marL="800100" lvl="2" indent="-279400" algn="l" rtl="0">
              <a:spcBef>
                <a:spcPts val="0"/>
              </a:spcBef>
              <a:spcAft>
                <a:spcPts val="0"/>
              </a:spcAft>
              <a:buClr>
                <a:schemeClr val="dk1"/>
              </a:buClr>
              <a:buSzPts val="800"/>
              <a:buChar char="■"/>
            </a:pPr>
            <a:r>
              <a:rPr lang="en" sz="800">
                <a:solidFill>
                  <a:schemeClr val="dk1"/>
                </a:solidFill>
              </a:rPr>
              <a:t>ENG 111</a:t>
            </a:r>
            <a:endParaRPr sz="800">
              <a:solidFill>
                <a:schemeClr val="dk1"/>
              </a:solidFill>
            </a:endParaRPr>
          </a:p>
          <a:p>
            <a:pPr marL="514350" lvl="2" indent="-279400" algn="l" rtl="0">
              <a:spcBef>
                <a:spcPts val="0"/>
              </a:spcBef>
              <a:spcAft>
                <a:spcPts val="0"/>
              </a:spcAft>
              <a:buClr>
                <a:schemeClr val="dk1"/>
              </a:buClr>
              <a:buSzPts val="800"/>
              <a:buChar char="■"/>
            </a:pPr>
            <a:r>
              <a:rPr lang="en" sz="800">
                <a:solidFill>
                  <a:schemeClr val="dk1"/>
                </a:solidFill>
              </a:rPr>
              <a:t>Second-year courses</a:t>
            </a:r>
            <a:endParaRPr sz="800">
              <a:solidFill>
                <a:schemeClr val="dk1"/>
              </a:solidFill>
            </a:endParaRPr>
          </a:p>
          <a:p>
            <a:pPr marL="800100" lvl="2" indent="-222250" algn="l" rtl="0">
              <a:spcBef>
                <a:spcPts val="0"/>
              </a:spcBef>
              <a:spcAft>
                <a:spcPts val="0"/>
              </a:spcAft>
              <a:buClr>
                <a:schemeClr val="dk1"/>
              </a:buClr>
              <a:buSzPts val="800"/>
              <a:buChar char="■"/>
            </a:pPr>
            <a:r>
              <a:rPr lang="en" sz="800">
                <a:solidFill>
                  <a:schemeClr val="dk1"/>
                </a:solidFill>
              </a:rPr>
              <a:t>PHY 191</a:t>
            </a:r>
            <a:endParaRPr sz="800">
              <a:solidFill>
                <a:schemeClr val="dk1"/>
              </a:solidFill>
            </a:endParaRPr>
          </a:p>
          <a:p>
            <a:pPr marL="800100" lvl="2" indent="-222250" algn="l" rtl="0">
              <a:spcBef>
                <a:spcPts val="0"/>
              </a:spcBef>
              <a:spcAft>
                <a:spcPts val="0"/>
              </a:spcAft>
              <a:buClr>
                <a:schemeClr val="dk1"/>
              </a:buClr>
              <a:buSzPts val="800"/>
              <a:buChar char="■"/>
            </a:pPr>
            <a:r>
              <a:rPr lang="en" sz="800">
                <a:solidFill>
                  <a:schemeClr val="dk1"/>
                </a:solidFill>
              </a:rPr>
              <a:t>PSY 252</a:t>
            </a:r>
            <a:endParaRPr sz="800">
              <a:solidFill>
                <a:schemeClr val="dk1"/>
              </a:solidFill>
            </a:endParaRPr>
          </a:p>
          <a:p>
            <a:pPr marL="514350" lvl="2" indent="-279400" algn="l" rtl="0">
              <a:spcBef>
                <a:spcPts val="0"/>
              </a:spcBef>
              <a:spcAft>
                <a:spcPts val="0"/>
              </a:spcAft>
              <a:buClr>
                <a:schemeClr val="dk1"/>
              </a:buClr>
              <a:buSzPts val="800"/>
              <a:buChar char="■"/>
            </a:pPr>
            <a:r>
              <a:rPr lang="en" sz="800">
                <a:solidFill>
                  <a:schemeClr val="dk1"/>
                </a:solidFill>
              </a:rPr>
              <a:t>Third-year courses</a:t>
            </a:r>
            <a:endParaRPr sz="800">
              <a:solidFill>
                <a:schemeClr val="dk1"/>
              </a:solidFill>
            </a:endParaRPr>
          </a:p>
          <a:p>
            <a:pPr marL="800100" lvl="2" indent="-222250" algn="l" rtl="0">
              <a:spcBef>
                <a:spcPts val="0"/>
              </a:spcBef>
              <a:spcAft>
                <a:spcPts val="0"/>
              </a:spcAft>
              <a:buClr>
                <a:schemeClr val="dk1"/>
              </a:buClr>
              <a:buSzPts val="800"/>
              <a:buChar char="■"/>
            </a:pPr>
            <a:r>
              <a:rPr lang="en" sz="800">
                <a:solidFill>
                  <a:schemeClr val="dk1"/>
                </a:solidFill>
              </a:rPr>
              <a:t>ENG 313</a:t>
            </a:r>
            <a:endParaRPr sz="800">
              <a:solidFill>
                <a:schemeClr val="dk1"/>
              </a:solidFill>
            </a:endParaRPr>
          </a:p>
          <a:p>
            <a:pPr marL="800100" lvl="2" indent="-222250" algn="l" rtl="0">
              <a:spcBef>
                <a:spcPts val="0"/>
              </a:spcBef>
              <a:spcAft>
                <a:spcPts val="0"/>
              </a:spcAft>
              <a:buClr>
                <a:schemeClr val="dk1"/>
              </a:buClr>
              <a:buSzPts val="800"/>
              <a:buChar char="■"/>
            </a:pPr>
            <a:r>
              <a:rPr lang="en" sz="800">
                <a:solidFill>
                  <a:schemeClr val="dk1"/>
                </a:solidFill>
              </a:rPr>
              <a:t>HST 345</a:t>
            </a:r>
            <a:endParaRPr sz="800">
              <a:solidFill>
                <a:schemeClr val="dk1"/>
              </a:solidFill>
            </a:endParaRPr>
          </a:p>
          <a:p>
            <a:pPr marL="228600" lvl="0" indent="-222250" algn="l" rtl="0">
              <a:spcBef>
                <a:spcPts val="0"/>
              </a:spcBef>
              <a:spcAft>
                <a:spcPts val="0"/>
              </a:spcAft>
              <a:buClr>
                <a:schemeClr val="dk1"/>
              </a:buClr>
              <a:buSzPts val="800"/>
              <a:buChar char="●"/>
            </a:pPr>
            <a:r>
              <a:rPr lang="en" sz="800" b="1">
                <a:solidFill>
                  <a:schemeClr val="dk1"/>
                </a:solidFill>
              </a:rPr>
              <a:t>Work files</a:t>
            </a:r>
            <a:endParaRPr sz="800" b="1">
              <a:solidFill>
                <a:schemeClr val="dk1"/>
              </a:solidFill>
            </a:endParaRPr>
          </a:p>
          <a:p>
            <a:pPr marL="514350" lvl="2" indent="-279400" algn="l" rtl="0">
              <a:spcBef>
                <a:spcPts val="0"/>
              </a:spcBef>
              <a:spcAft>
                <a:spcPts val="0"/>
              </a:spcAft>
              <a:buClr>
                <a:schemeClr val="dk1"/>
              </a:buClr>
              <a:buSzPts val="800"/>
              <a:buChar char="■"/>
            </a:pPr>
            <a:r>
              <a:rPr lang="en" sz="800">
                <a:solidFill>
                  <a:schemeClr val="dk1"/>
                </a:solidFill>
              </a:rPr>
              <a:t>Habitat for Humanity</a:t>
            </a:r>
            <a:endParaRPr sz="800">
              <a:solidFill>
                <a:schemeClr val="dk1"/>
              </a:solidFill>
            </a:endParaRPr>
          </a:p>
          <a:p>
            <a:pPr marL="514350" lvl="2" indent="-279400" algn="l" rtl="0">
              <a:spcBef>
                <a:spcPts val="0"/>
              </a:spcBef>
              <a:spcAft>
                <a:spcPts val="0"/>
              </a:spcAft>
              <a:buClr>
                <a:schemeClr val="dk1"/>
              </a:buClr>
              <a:buSzPts val="800"/>
              <a:buChar char="■"/>
            </a:pPr>
            <a:r>
              <a:rPr lang="en" sz="800">
                <a:solidFill>
                  <a:schemeClr val="dk1"/>
                </a:solidFill>
              </a:rPr>
              <a:t>Interalliance</a:t>
            </a:r>
            <a:endParaRPr sz="800">
              <a:solidFill>
                <a:schemeClr val="dk1"/>
              </a:solidFill>
            </a:endParaRPr>
          </a:p>
          <a:p>
            <a:pPr marL="228600" lvl="0" indent="-222250" algn="l" rtl="0">
              <a:spcBef>
                <a:spcPts val="0"/>
              </a:spcBef>
              <a:spcAft>
                <a:spcPts val="0"/>
              </a:spcAft>
              <a:buClr>
                <a:schemeClr val="dk1"/>
              </a:buClr>
              <a:buSzPts val="800"/>
              <a:buChar char="●"/>
            </a:pPr>
            <a:r>
              <a:rPr lang="en" sz="800" b="1">
                <a:solidFill>
                  <a:schemeClr val="dk1"/>
                </a:solidFill>
              </a:rPr>
              <a:t>Family files</a:t>
            </a:r>
            <a:endParaRPr sz="800" b="1">
              <a:solidFill>
                <a:schemeClr val="dk1"/>
              </a:solidFill>
            </a:endParaRPr>
          </a:p>
          <a:p>
            <a:pPr marL="514350" lvl="2" indent="-279400" algn="l" rtl="0">
              <a:spcBef>
                <a:spcPts val="0"/>
              </a:spcBef>
              <a:spcAft>
                <a:spcPts val="0"/>
              </a:spcAft>
              <a:buClr>
                <a:schemeClr val="dk1"/>
              </a:buClr>
              <a:buSzPts val="800"/>
              <a:buChar char="■"/>
            </a:pPr>
            <a:r>
              <a:rPr lang="en" sz="800">
                <a:solidFill>
                  <a:schemeClr val="dk1"/>
                </a:solidFill>
              </a:rPr>
              <a:t>Photos</a:t>
            </a:r>
            <a:endParaRPr sz="800">
              <a:solidFill>
                <a:schemeClr val="dk1"/>
              </a:solidFill>
            </a:endParaRPr>
          </a:p>
          <a:p>
            <a:pPr marL="857250" lvl="3" indent="-279400" algn="l" rtl="0">
              <a:spcBef>
                <a:spcPts val="0"/>
              </a:spcBef>
              <a:spcAft>
                <a:spcPts val="0"/>
              </a:spcAft>
              <a:buClr>
                <a:schemeClr val="dk1"/>
              </a:buClr>
              <a:buSzPts val="800"/>
              <a:buChar char="●"/>
            </a:pPr>
            <a:r>
              <a:rPr lang="en" sz="800">
                <a:solidFill>
                  <a:schemeClr val="dk1"/>
                </a:solidFill>
              </a:rPr>
              <a:t>2022</a:t>
            </a:r>
            <a:endParaRPr sz="800">
              <a:solidFill>
                <a:schemeClr val="dk1"/>
              </a:solidFill>
            </a:endParaRPr>
          </a:p>
          <a:p>
            <a:pPr marL="857250" lvl="3" indent="-279400" algn="l" rtl="0">
              <a:spcBef>
                <a:spcPts val="0"/>
              </a:spcBef>
              <a:spcAft>
                <a:spcPts val="0"/>
              </a:spcAft>
              <a:buClr>
                <a:schemeClr val="dk1"/>
              </a:buClr>
              <a:buSzPts val="800"/>
              <a:buChar char="●"/>
            </a:pPr>
            <a:r>
              <a:rPr lang="en" sz="800">
                <a:solidFill>
                  <a:schemeClr val="dk1"/>
                </a:solidFill>
              </a:rPr>
              <a:t>2021</a:t>
            </a:r>
            <a:endParaRPr sz="800">
              <a:solidFill>
                <a:schemeClr val="dk1"/>
              </a:solidFill>
            </a:endParaRPr>
          </a:p>
          <a:p>
            <a:pPr marL="857250" lvl="3" indent="-279400" algn="l" rtl="0">
              <a:lnSpc>
                <a:spcPct val="115000"/>
              </a:lnSpc>
              <a:spcBef>
                <a:spcPts val="0"/>
              </a:spcBef>
              <a:spcAft>
                <a:spcPts val="0"/>
              </a:spcAft>
              <a:buClr>
                <a:schemeClr val="dk1"/>
              </a:buClr>
              <a:buSzPts val="800"/>
              <a:buChar char="●"/>
            </a:pPr>
            <a:r>
              <a:rPr lang="en" sz="800">
                <a:solidFill>
                  <a:schemeClr val="dk1"/>
                </a:solidFill>
              </a:rPr>
              <a:t>2020</a:t>
            </a:r>
            <a:endParaRPr sz="800">
              <a:solidFill>
                <a:schemeClr val="dk1"/>
              </a:solidFill>
            </a:endParaRPr>
          </a:p>
          <a:p>
            <a:pPr marL="857250" lvl="3" indent="-279400" algn="l" rtl="0">
              <a:lnSpc>
                <a:spcPct val="115000"/>
              </a:lnSpc>
              <a:spcBef>
                <a:spcPts val="0"/>
              </a:spcBef>
              <a:spcAft>
                <a:spcPts val="0"/>
              </a:spcAft>
              <a:buClr>
                <a:schemeClr val="dk1"/>
              </a:buClr>
              <a:buSzPts val="800"/>
              <a:buChar char="●"/>
            </a:pPr>
            <a:r>
              <a:rPr lang="en" sz="800">
                <a:solidFill>
                  <a:schemeClr val="dk1"/>
                </a:solidFill>
              </a:rPr>
              <a:t>2015-2019</a:t>
            </a:r>
            <a:endParaRPr sz="800">
              <a:solidFill>
                <a:schemeClr val="dk1"/>
              </a:solidFill>
            </a:endParaRPr>
          </a:p>
          <a:p>
            <a:pPr marL="514350" lvl="2" indent="-279400" algn="l" rtl="0">
              <a:lnSpc>
                <a:spcPct val="115000"/>
              </a:lnSpc>
              <a:spcBef>
                <a:spcPts val="0"/>
              </a:spcBef>
              <a:spcAft>
                <a:spcPts val="0"/>
              </a:spcAft>
              <a:buClr>
                <a:schemeClr val="dk1"/>
              </a:buClr>
              <a:buSzPts val="800"/>
              <a:buChar char="■"/>
            </a:pPr>
            <a:r>
              <a:rPr lang="en" sz="800">
                <a:solidFill>
                  <a:schemeClr val="dk1"/>
                </a:solidFill>
              </a:rPr>
              <a:t>Important documents</a:t>
            </a:r>
            <a:endParaRPr sz="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4"/>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What Criteria Makes a Decomposition Appropriate?</a:t>
            </a:r>
            <a:endParaRPr/>
          </a:p>
        </p:txBody>
      </p:sp>
      <p:sp>
        <p:nvSpPr>
          <p:cNvPr id="129" name="Google Shape;129;p24"/>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chemeClr val="dk1"/>
                </a:solidFill>
              </a:rPr>
              <a:t>There is one more criterion to consider.  That is the difference between a logical and a physical decomposition. Consider the following two decompositions that students might use in organizing an essay about a particular Shakespeare play.</a:t>
            </a: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en" sz="1200">
                <a:solidFill>
                  <a:schemeClr val="dk1"/>
                </a:solidFill>
              </a:rPr>
              <a:t>We would describe the first as a physical decomposition of this play. It is accurate, the components at the bottom level are at a level that we can understand, and this has a hierarchy that has an appropriate depth and organization. However, the problem of writing this essay has not been broken down into logically coherent pieces. How does this help the student organize what he/she wants to say about this play? Contrast that first one with the second one that we would describe as a logical decomposition. When the student begins to write the essay, each box gives a clear idea of the point of that section of the essay.</a:t>
            </a:r>
            <a:endParaRPr sz="1200">
              <a:solidFill>
                <a:schemeClr val="dk1"/>
              </a:solidFill>
            </a:endParaRPr>
          </a:p>
        </p:txBody>
      </p:sp>
      <p:pic>
        <p:nvPicPr>
          <p:cNvPr id="130" name="Google Shape;130;p24" descr="The second level under The Merchant of Venice are Acts 1, 2, 3. Under the level for the Acts of the play are the paragraphs associated with that Act. The paragraphs make up the third level of hierarchy." title="Hierarchy by Acts in the Play"/>
          <p:cNvPicPr preferRelativeResize="0"/>
          <p:nvPr/>
        </p:nvPicPr>
        <p:blipFill>
          <a:blip r:embed="rId3">
            <a:alphaModFix/>
          </a:blip>
          <a:stretch>
            <a:fillRect/>
          </a:stretch>
        </p:blipFill>
        <p:spPr>
          <a:xfrm>
            <a:off x="1409750" y="2944500"/>
            <a:ext cx="2857519" cy="1997124"/>
          </a:xfrm>
          <a:prstGeom prst="rect">
            <a:avLst/>
          </a:prstGeom>
          <a:noFill/>
          <a:ln w="9525" cap="flat" cmpd="sng">
            <a:solidFill>
              <a:schemeClr val="dk2"/>
            </a:solidFill>
            <a:prstDash val="solid"/>
            <a:round/>
            <a:headEnd type="none" w="sm" len="sm"/>
            <a:tailEnd type="none" w="sm" len="sm"/>
          </a:ln>
        </p:spPr>
      </p:pic>
      <p:pic>
        <p:nvPicPr>
          <p:cNvPr id="131" name="Google Shape;131;p24" descr="The hierarchy is set with three categories - Location, Characters and Themes.&#10;Under each category there are related items listed. For example, under Locations there is a category for Streets of Venice and another for A room in Belmont. Under the characters there is an item for Antonio and one for Jessica. In the third group, Themes, the items below are Self Interest vs. Love and another for Friendship" title="The Merchant of Venice"/>
          <p:cNvPicPr preferRelativeResize="0"/>
          <p:nvPr/>
        </p:nvPicPr>
        <p:blipFill>
          <a:blip r:embed="rId4">
            <a:alphaModFix/>
          </a:blip>
          <a:stretch>
            <a:fillRect/>
          </a:stretch>
        </p:blipFill>
        <p:spPr>
          <a:xfrm>
            <a:off x="4787300" y="2944500"/>
            <a:ext cx="2857525" cy="1990748"/>
          </a:xfrm>
          <a:prstGeom prst="rect">
            <a:avLst/>
          </a:prstGeom>
          <a:noFill/>
          <a:ln w="9525" cap="flat" cmpd="sng">
            <a:solidFill>
              <a:schemeClr val="dk2"/>
            </a:solidFill>
            <a:prstDash val="solid"/>
            <a:round/>
            <a:headEnd type="none" w="sm" len="sm"/>
            <a:tailEnd type="none" w="sm" len="sm"/>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5"/>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Conclusion</a:t>
            </a:r>
            <a:endParaRPr/>
          </a:p>
        </p:txBody>
      </p:sp>
      <p:sp>
        <p:nvSpPr>
          <p:cNvPr id="137" name="Google Shape;137;p25"/>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1500"/>
              </a:spcBef>
              <a:spcAft>
                <a:spcPts val="0"/>
              </a:spcAft>
              <a:buClr>
                <a:schemeClr val="dk1"/>
              </a:buClr>
              <a:buSzPts val="1100"/>
              <a:buFont typeface="Arial"/>
              <a:buNone/>
            </a:pPr>
            <a:r>
              <a:rPr lang="en" sz="1200">
                <a:solidFill>
                  <a:schemeClr val="dk1"/>
                </a:solidFill>
              </a:rPr>
              <a:t>Thus, our criteria for judging the quality of a decomposition are these:</a:t>
            </a:r>
            <a:endParaRPr sz="1200">
              <a:solidFill>
                <a:schemeClr val="dk1"/>
              </a:solidFill>
            </a:endParaRPr>
          </a:p>
          <a:p>
            <a:pPr marL="457200" lvl="0" indent="-304800" algn="l" rtl="0">
              <a:spcBef>
                <a:spcPts val="1500"/>
              </a:spcBef>
              <a:spcAft>
                <a:spcPts val="0"/>
              </a:spcAft>
              <a:buClr>
                <a:schemeClr val="dk1"/>
              </a:buClr>
              <a:buSzPts val="1200"/>
              <a:buAutoNum type="arabicPeriod"/>
            </a:pPr>
            <a:r>
              <a:rPr lang="en" sz="1200">
                <a:solidFill>
                  <a:schemeClr val="dk1"/>
                </a:solidFill>
              </a:rPr>
              <a:t>Are the bottom level components at a level that we are confident we can solve?</a:t>
            </a:r>
            <a:endParaRPr sz="1200">
              <a:solidFill>
                <a:schemeClr val="dk1"/>
              </a:solidFill>
            </a:endParaRPr>
          </a:p>
          <a:p>
            <a:pPr marL="457200" lvl="0" indent="-304800" algn="l" rtl="0">
              <a:spcBef>
                <a:spcPts val="0"/>
              </a:spcBef>
              <a:spcAft>
                <a:spcPts val="0"/>
              </a:spcAft>
              <a:buClr>
                <a:schemeClr val="dk1"/>
              </a:buClr>
              <a:buSzPts val="1200"/>
              <a:buAutoNum type="arabicPeriod"/>
            </a:pPr>
            <a:r>
              <a:rPr lang="en" sz="1200">
                <a:solidFill>
                  <a:schemeClr val="dk1"/>
                </a:solidFill>
              </a:rPr>
              <a:t>Have we used a hierarchy in an effective way?</a:t>
            </a:r>
            <a:endParaRPr sz="1200">
              <a:solidFill>
                <a:schemeClr val="dk1"/>
              </a:solidFill>
            </a:endParaRPr>
          </a:p>
          <a:p>
            <a:pPr marL="457200" lvl="0" indent="-304800" algn="l" rtl="0">
              <a:spcBef>
                <a:spcPts val="0"/>
              </a:spcBef>
              <a:spcAft>
                <a:spcPts val="0"/>
              </a:spcAft>
              <a:buClr>
                <a:schemeClr val="dk1"/>
              </a:buClr>
              <a:buSzPts val="1200"/>
              <a:buAutoNum type="arabicPeriod"/>
            </a:pPr>
            <a:r>
              <a:rPr lang="en" sz="1200">
                <a:solidFill>
                  <a:schemeClr val="dk1"/>
                </a:solidFill>
              </a:rPr>
              <a:t>Are the components logical rather than physical in nature?</a:t>
            </a:r>
            <a:endParaRPr sz="1200">
              <a:solidFill>
                <a:schemeClr val="dk1"/>
              </a:solidFill>
            </a:endParaRPr>
          </a:p>
          <a:p>
            <a:pPr marL="0" lvl="0" indent="0" algn="l" rtl="0">
              <a:spcBef>
                <a:spcPts val="1500"/>
              </a:spcBef>
              <a:spcAft>
                <a:spcPts val="120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6"/>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Knowledge Check - Question 1</a:t>
            </a:r>
            <a:endParaRPr/>
          </a:p>
        </p:txBody>
      </p:sp>
      <p:sp>
        <p:nvSpPr>
          <p:cNvPr id="143" name="Google Shape;143;p26"/>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What is the definition of decomposition?</a:t>
            </a:r>
            <a:endParaRPr dirty="0"/>
          </a:p>
          <a:p>
            <a:pPr lvl="0" algn="l" rtl="0">
              <a:spcBef>
                <a:spcPts val="1200"/>
              </a:spcBef>
              <a:spcAft>
                <a:spcPts val="0"/>
              </a:spcAft>
              <a:buSzPts val="1800"/>
              <a:buFont typeface="Courier New" panose="02070309020205020404" pitchFamily="49" charset="0"/>
              <a:buChar char="o"/>
            </a:pPr>
            <a:r>
              <a:rPr lang="en" dirty="0"/>
              <a:t>Decomposition is a general problem solving tactic in which a problem is broken down into its constituent components, each of which is now easier to solve.</a:t>
            </a:r>
            <a:endParaRPr dirty="0"/>
          </a:p>
          <a:p>
            <a:pPr lvl="0" algn="l" rtl="0">
              <a:spcBef>
                <a:spcPts val="0"/>
              </a:spcBef>
              <a:spcAft>
                <a:spcPts val="0"/>
              </a:spcAft>
              <a:buSzPts val="1800"/>
              <a:buFont typeface="Courier New" panose="02070309020205020404" pitchFamily="49" charset="0"/>
              <a:buChar char="o"/>
            </a:pPr>
            <a:r>
              <a:rPr lang="en" dirty="0"/>
              <a:t>Decomposition is taking computer applications apart in order to understand them better.</a:t>
            </a:r>
            <a:endParaRPr dirty="0"/>
          </a:p>
          <a:p>
            <a:pPr lvl="0" algn="l" rtl="0">
              <a:spcBef>
                <a:spcPts val="0"/>
              </a:spcBef>
              <a:spcAft>
                <a:spcPts val="0"/>
              </a:spcAft>
              <a:buSzPts val="1800"/>
              <a:buFont typeface="Courier New" panose="02070309020205020404" pitchFamily="49" charset="0"/>
              <a:buChar char="o"/>
            </a:pPr>
            <a:r>
              <a:rPr lang="en" dirty="0"/>
              <a:t>Decomposition is the slow process of computers becoming slower due to advances in technology.</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7"/>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Knowledge Check - Question 2</a:t>
            </a:r>
            <a:endParaRPr/>
          </a:p>
        </p:txBody>
      </p:sp>
      <p:sp>
        <p:nvSpPr>
          <p:cNvPr id="149" name="Google Shape;149;p27"/>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Select all the appropriate components of the decomposition of baking a cake</a:t>
            </a:r>
            <a:endParaRPr dirty="0"/>
          </a:p>
          <a:p>
            <a:pPr marL="457200" lvl="0" indent="-342900" algn="l" rtl="0">
              <a:spcBef>
                <a:spcPts val="1200"/>
              </a:spcBef>
              <a:spcAft>
                <a:spcPts val="0"/>
              </a:spcAft>
              <a:buSzPts val="1800"/>
              <a:buChar char="❏"/>
            </a:pPr>
            <a:r>
              <a:rPr lang="en" dirty="0"/>
              <a:t>Locking the front door</a:t>
            </a:r>
            <a:endParaRPr dirty="0"/>
          </a:p>
          <a:p>
            <a:pPr marL="457200" lvl="0" indent="-342900" algn="l" rtl="0">
              <a:spcBef>
                <a:spcPts val="0"/>
              </a:spcBef>
              <a:spcAft>
                <a:spcPts val="0"/>
              </a:spcAft>
              <a:buSzPts val="1800"/>
              <a:buChar char="❏"/>
            </a:pPr>
            <a:r>
              <a:rPr lang="en" dirty="0"/>
              <a:t>Measuring the flour</a:t>
            </a:r>
            <a:endParaRPr dirty="0"/>
          </a:p>
          <a:p>
            <a:pPr marL="457200" lvl="0" indent="-342900" algn="l" rtl="0">
              <a:spcBef>
                <a:spcPts val="0"/>
              </a:spcBef>
              <a:spcAft>
                <a:spcPts val="0"/>
              </a:spcAft>
              <a:buSzPts val="1800"/>
              <a:buChar char="❏"/>
            </a:pPr>
            <a:r>
              <a:rPr lang="en" dirty="0"/>
              <a:t>Washing your hands</a:t>
            </a:r>
            <a:endParaRPr dirty="0"/>
          </a:p>
          <a:p>
            <a:pPr marL="457200" lvl="0" indent="-342900" algn="l" rtl="0">
              <a:spcBef>
                <a:spcPts val="0"/>
              </a:spcBef>
              <a:spcAft>
                <a:spcPts val="0"/>
              </a:spcAft>
              <a:buSzPts val="1800"/>
              <a:buChar char="❏"/>
            </a:pPr>
            <a:r>
              <a:rPr lang="en" dirty="0"/>
              <a:t>Preheating the oven to 350 degrees</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8"/>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Knowledge Check - Question 3</a:t>
            </a:r>
            <a:endParaRPr/>
          </a:p>
        </p:txBody>
      </p:sp>
      <p:sp>
        <p:nvSpPr>
          <p:cNvPr id="155" name="Google Shape;155;p28"/>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What makes decomposition logical?</a:t>
            </a:r>
            <a:endParaRPr dirty="0"/>
          </a:p>
          <a:p>
            <a:pPr lvl="0" algn="l" rtl="0">
              <a:spcBef>
                <a:spcPts val="1200"/>
              </a:spcBef>
              <a:spcAft>
                <a:spcPts val="0"/>
              </a:spcAft>
              <a:buSzPts val="1800"/>
              <a:buFont typeface="Courier New" panose="02070309020205020404" pitchFamily="49" charset="0"/>
              <a:buChar char="o"/>
            </a:pPr>
            <a:r>
              <a:rPr lang="en" dirty="0"/>
              <a:t>A decomposition is logical when it has an appropriate depth</a:t>
            </a:r>
            <a:endParaRPr dirty="0"/>
          </a:p>
          <a:p>
            <a:pPr lvl="0" algn="l" rtl="0">
              <a:spcBef>
                <a:spcPts val="0"/>
              </a:spcBef>
              <a:spcAft>
                <a:spcPts val="0"/>
              </a:spcAft>
              <a:buSzPts val="1800"/>
              <a:buFont typeface="Courier New" panose="02070309020205020404" pitchFamily="49" charset="0"/>
              <a:buChar char="o"/>
            </a:pPr>
            <a:r>
              <a:rPr lang="en" dirty="0"/>
              <a:t>A decomposition is logical when the problem has been broken into coherent pieces that fulfill the purpose of the decomposition</a:t>
            </a:r>
            <a:endParaRPr dirty="0"/>
          </a:p>
          <a:p>
            <a:pPr lvl="0" algn="l" rtl="0">
              <a:spcBef>
                <a:spcPts val="0"/>
              </a:spcBef>
              <a:spcAft>
                <a:spcPts val="0"/>
              </a:spcAft>
              <a:buSzPts val="1800"/>
              <a:buFont typeface="Courier New" panose="02070309020205020404" pitchFamily="49" charset="0"/>
              <a:buChar char="o"/>
            </a:pPr>
            <a:r>
              <a:rPr lang="en" dirty="0"/>
              <a:t>A decomposition is logical when it has more than 3 levels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a:t>Decomposition</a:t>
            </a:r>
            <a:endParaRPr/>
          </a:p>
        </p:txBody>
      </p:sp>
      <p:sp>
        <p:nvSpPr>
          <p:cNvPr id="60" name="Google Shape;60;p14"/>
          <p:cNvSpPr txBox="1">
            <a:spLocks noGrp="1"/>
          </p:cNvSpPr>
          <p:nvPr>
            <p:ph type="body" idx="1"/>
          </p:nvPr>
        </p:nvSpPr>
        <p:spPr>
          <a:xfrm>
            <a:off x="311700" y="1100675"/>
            <a:ext cx="3659400" cy="3460500"/>
          </a:xfrm>
          <a:prstGeom prst="rect">
            <a:avLst/>
          </a:prstGeom>
        </p:spPr>
        <p:txBody>
          <a:bodyPr spcFirstLastPara="1" wrap="square" lIns="91425" tIns="91425" rIns="91425" bIns="91425" anchor="t" anchorCtr="0">
            <a:normAutofit fontScale="92500"/>
          </a:bodyPr>
          <a:lstStyle/>
          <a:p>
            <a:pPr marL="0" lvl="0" indent="0" algn="l" rtl="0">
              <a:spcBef>
                <a:spcPts val="1500"/>
              </a:spcBef>
              <a:spcAft>
                <a:spcPts val="0"/>
              </a:spcAft>
              <a:buNone/>
            </a:pPr>
            <a:r>
              <a:rPr lang="en" sz="1200">
                <a:solidFill>
                  <a:schemeClr val="dk1"/>
                </a:solidFill>
              </a:rPr>
              <a:t>Simply put, decomposition is a general problem solving process where we break down a problem into its constituent parts. You probably do decomposition all the time in your day to day life without even thinking about it! </a:t>
            </a:r>
            <a:endParaRPr sz="1200">
              <a:solidFill>
                <a:schemeClr val="dk1"/>
              </a:solidFill>
            </a:endParaRPr>
          </a:p>
          <a:p>
            <a:pPr marL="0" lvl="0" indent="0" algn="l" rtl="0">
              <a:spcBef>
                <a:spcPts val="1500"/>
              </a:spcBef>
              <a:spcAft>
                <a:spcPts val="1500"/>
              </a:spcAft>
              <a:buNone/>
            </a:pPr>
            <a:r>
              <a:rPr lang="en" sz="1200">
                <a:solidFill>
                  <a:schemeClr val="dk1"/>
                </a:solidFill>
              </a:rPr>
              <a:t>Have you ever tried baking a cake or cooking a recipe before? If the answer is yes, then you have used decomposition. Cooking and baking are complex problems, so we break them down into step by step pieces in order to help us out. Instead of </a:t>
            </a:r>
            <a:r>
              <a:rPr lang="en" sz="1200" i="1">
                <a:solidFill>
                  <a:schemeClr val="dk1"/>
                </a:solidFill>
              </a:rPr>
              <a:t>just</a:t>
            </a:r>
            <a:r>
              <a:rPr lang="en" sz="1200">
                <a:solidFill>
                  <a:schemeClr val="dk1"/>
                </a:solidFill>
              </a:rPr>
              <a:t> thinking about *baking a cake*, we think in steps like cracking 2 eggs, measuring the flour, and preheating the oven. When we do this, we are decomposing baking into consumable chunks. Easy, right?</a:t>
            </a:r>
            <a:endParaRPr sz="1900"/>
          </a:p>
        </p:txBody>
      </p:sp>
      <p:pic>
        <p:nvPicPr>
          <p:cNvPr id="61" name="Google Shape;61;p14" descr="This video introduces the concept and process of decomposition, the first step in Computational Thinking. Examples of decomposition are shown and resources for teaching decomposition skills in the classroom are introduced. It is part of a collection of videos and links to activities that comprises a short course to introduce Middle and High School teachers to Computational Thinking. &#10;&#10;The resources are aligned to Computer Science Teachers Association (CSTA) K-12 Computer Science Standards 5.2 Level 2: Computer Science and Community. Videos are designed for teachers and activities are designed for teachers to implement with students in their classrooms, although some activities are also useful for teacher understanding.&#10;&#10;Problem Solving through Computational Thinking for Educators Course: http://www.curriki.org/oer/?rid=101147&#10;&#10;Computational Thinking: Decomposition&#10;http://www.curriki.org/oer/Decomposition-101158/?mrid=101147" title="Computational Thinking: Decomposition">
            <a:hlinkClick r:id="rId3"/>
          </p:cNvPr>
          <p:cNvPicPr preferRelativeResize="0"/>
          <p:nvPr/>
        </p:nvPicPr>
        <p:blipFill>
          <a:blip r:embed="rId4">
            <a:alphaModFix/>
          </a:blip>
          <a:stretch>
            <a:fillRect/>
          </a:stretch>
        </p:blipFill>
        <p:spPr>
          <a:xfrm>
            <a:off x="4005250" y="1100675"/>
            <a:ext cx="4572000" cy="3429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10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Learning Objectives</a:t>
            </a:r>
            <a:endParaRPr/>
          </a:p>
        </p:txBody>
      </p:sp>
      <p:sp>
        <p:nvSpPr>
          <p:cNvPr id="67" name="Google Shape;67;p15"/>
          <p:cNvSpPr txBox="1">
            <a:spLocks noGrp="1"/>
          </p:cNvSpPr>
          <p:nvPr>
            <p:ph type="body" idx="1"/>
          </p:nvPr>
        </p:nvSpPr>
        <p:spPr>
          <a:prstGeom prst="rect">
            <a:avLst/>
          </a:prstGeom>
        </p:spPr>
        <p:txBody>
          <a:bodyPr spcFirstLastPara="1" wrap="square" lIns="91425" tIns="91425" rIns="91425" bIns="91425" anchor="t" anchorCtr="0">
            <a:normAutofit/>
          </a:bodyPr>
          <a:lstStyle/>
          <a:p>
            <a:pPr marL="457200" lvl="0" indent="-304800" algn="l" rtl="0">
              <a:spcBef>
                <a:spcPts val="1500"/>
              </a:spcBef>
              <a:spcAft>
                <a:spcPts val="0"/>
              </a:spcAft>
              <a:buClr>
                <a:schemeClr val="dk1"/>
              </a:buClr>
              <a:buSzPts val="1200"/>
              <a:buAutoNum type="arabicPeriod"/>
            </a:pPr>
            <a:r>
              <a:rPr lang="en" sz="1200">
                <a:solidFill>
                  <a:schemeClr val="dk1"/>
                </a:solidFill>
              </a:rPr>
              <a:t>Define decomposition</a:t>
            </a:r>
            <a:endParaRPr sz="1200">
              <a:solidFill>
                <a:schemeClr val="dk1"/>
              </a:solidFill>
            </a:endParaRPr>
          </a:p>
          <a:p>
            <a:pPr marL="457200" lvl="0" indent="-304800" algn="l" rtl="0">
              <a:spcBef>
                <a:spcPts val="0"/>
              </a:spcBef>
              <a:spcAft>
                <a:spcPts val="0"/>
              </a:spcAft>
              <a:buClr>
                <a:schemeClr val="dk1"/>
              </a:buClr>
              <a:buSzPts val="1200"/>
              <a:buAutoNum type="arabicPeriod"/>
            </a:pPr>
            <a:r>
              <a:rPr lang="en" sz="1200">
                <a:solidFill>
                  <a:schemeClr val="dk1"/>
                </a:solidFill>
              </a:rPr>
              <a:t>Decompose a simple problem into appropriate components </a:t>
            </a:r>
            <a:endParaRPr sz="1200">
              <a:solidFill>
                <a:schemeClr val="dk1"/>
              </a:solidFill>
            </a:endParaRPr>
          </a:p>
          <a:p>
            <a:pPr marL="457200" lvl="0" indent="-304800" algn="l" rtl="0">
              <a:spcBef>
                <a:spcPts val="0"/>
              </a:spcBef>
              <a:spcAft>
                <a:spcPts val="0"/>
              </a:spcAft>
              <a:buClr>
                <a:schemeClr val="dk1"/>
              </a:buClr>
              <a:buSzPts val="1200"/>
              <a:buAutoNum type="arabicPeriod"/>
            </a:pPr>
            <a:r>
              <a:rPr lang="en" sz="1200">
                <a:solidFill>
                  <a:schemeClr val="dk1"/>
                </a:solidFill>
              </a:rPr>
              <a:t>Differentiate between a physical and a logical decomposition </a:t>
            </a:r>
            <a:endParaRPr sz="1200">
              <a:solidFill>
                <a:schemeClr val="dk1"/>
              </a:solidFill>
            </a:endParaRPr>
          </a:p>
          <a:p>
            <a:pPr marL="457200" lvl="0" indent="-304800" algn="l" rtl="0">
              <a:spcBef>
                <a:spcPts val="0"/>
              </a:spcBef>
              <a:spcAft>
                <a:spcPts val="0"/>
              </a:spcAft>
              <a:buClr>
                <a:schemeClr val="dk1"/>
              </a:buClr>
              <a:buSzPts val="1200"/>
              <a:buAutoNum type="arabicPeriod"/>
            </a:pPr>
            <a:r>
              <a:rPr lang="en" sz="1200">
                <a:solidFill>
                  <a:schemeClr val="dk1"/>
                </a:solidFill>
              </a:rPr>
              <a:t>Evaluate a decomposition with respect to its depth and logical cohesion</a:t>
            </a:r>
            <a:endParaRPr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Decomposition</a:t>
            </a:r>
            <a:endParaRPr/>
          </a:p>
        </p:txBody>
      </p:sp>
      <p:sp>
        <p:nvSpPr>
          <p:cNvPr id="73" name="Google Shape;73;p16"/>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Decomposition is a general problem solving tactic in which a problem is broken down into its constituent components, each of which is now easier to solve.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How Decomposition Works</a:t>
            </a:r>
            <a:endParaRPr/>
          </a:p>
        </p:txBody>
      </p:sp>
      <p:sp>
        <p:nvSpPr>
          <p:cNvPr id="79" name="Google Shape;79;p17"/>
          <p:cNvSpPr txBox="1">
            <a:spLocks noGrp="1"/>
          </p:cNvSpPr>
          <p:nvPr>
            <p:ph type="body" idx="1"/>
          </p:nvPr>
        </p:nvSpPr>
        <p:spPr>
          <a:xfrm>
            <a:off x="311700" y="1152475"/>
            <a:ext cx="8520600" cy="3678300"/>
          </a:xfrm>
          <a:prstGeom prst="rect">
            <a:avLst/>
          </a:prstGeom>
        </p:spPr>
        <p:txBody>
          <a:bodyPr spcFirstLastPara="1" wrap="square" lIns="91425" tIns="91425" rIns="91425" bIns="91425" anchor="t" anchorCtr="0">
            <a:normAutofit/>
          </a:bodyPr>
          <a:lstStyle/>
          <a:p>
            <a:pPr marL="0" lvl="0" indent="0" algn="l" rtl="0">
              <a:spcBef>
                <a:spcPts val="1500"/>
              </a:spcBef>
              <a:spcAft>
                <a:spcPts val="0"/>
              </a:spcAft>
              <a:buClr>
                <a:schemeClr val="dk1"/>
              </a:buClr>
              <a:buSzPts val="1100"/>
              <a:buFont typeface="Arial"/>
              <a:buNone/>
            </a:pPr>
            <a:r>
              <a:rPr lang="en" sz="1200"/>
              <a:t>For example, if you are planning your graduation party, you might decompose this into these components:</a:t>
            </a:r>
            <a:endParaRPr sz="1200"/>
          </a:p>
          <a:p>
            <a:pPr marL="457200" lvl="0" indent="-304800" algn="l" rtl="0">
              <a:spcBef>
                <a:spcPts val="1500"/>
              </a:spcBef>
              <a:spcAft>
                <a:spcPts val="0"/>
              </a:spcAft>
              <a:buClr>
                <a:schemeClr val="dk1"/>
              </a:buClr>
              <a:buSzPts val="1200"/>
              <a:buChar char="●"/>
            </a:pPr>
            <a:r>
              <a:rPr lang="en" sz="1200"/>
              <a:t>Finding and reserving a location</a:t>
            </a:r>
            <a:endParaRPr sz="1200"/>
          </a:p>
          <a:p>
            <a:pPr marL="457200" lvl="0" indent="-304800" algn="l" rtl="0">
              <a:spcBef>
                <a:spcPts val="0"/>
              </a:spcBef>
              <a:spcAft>
                <a:spcPts val="0"/>
              </a:spcAft>
              <a:buClr>
                <a:schemeClr val="dk1"/>
              </a:buClr>
              <a:buSzPts val="1200"/>
              <a:buChar char="●"/>
            </a:pPr>
            <a:r>
              <a:rPr lang="en" sz="1200"/>
              <a:t>Inviting guests</a:t>
            </a:r>
            <a:endParaRPr sz="1200"/>
          </a:p>
          <a:p>
            <a:pPr marL="457200" lvl="0" indent="-304800" algn="l" rtl="0">
              <a:spcBef>
                <a:spcPts val="0"/>
              </a:spcBef>
              <a:spcAft>
                <a:spcPts val="0"/>
              </a:spcAft>
              <a:buClr>
                <a:schemeClr val="dk1"/>
              </a:buClr>
              <a:buSzPts val="1200"/>
              <a:buChar char="●"/>
            </a:pPr>
            <a:r>
              <a:rPr lang="en" sz="1200"/>
              <a:t>Ordering food</a:t>
            </a:r>
            <a:endParaRPr sz="1200"/>
          </a:p>
          <a:p>
            <a:pPr marL="0" lvl="0" indent="0" algn="l" rtl="0">
              <a:spcBef>
                <a:spcPts val="1500"/>
              </a:spcBef>
              <a:spcAft>
                <a:spcPts val="0"/>
              </a:spcAft>
              <a:buClr>
                <a:schemeClr val="dk1"/>
              </a:buClr>
              <a:buSzPts val="1100"/>
              <a:buFont typeface="Arial"/>
              <a:buNone/>
            </a:pPr>
            <a:r>
              <a:rPr lang="en" sz="1200"/>
              <a:t>Note that this decomposition does not indicate the order in which these have to be done. (An algorithm would add that information.) The order in which we have written these may seem to imply an order. Sometimes it is useful to outline decompositions in a form called hierarchy. Here is an example below:</a:t>
            </a:r>
            <a:endParaRPr sz="1200"/>
          </a:p>
          <a:p>
            <a:pPr marL="0" lvl="0" indent="0" algn="l" rtl="0">
              <a:spcBef>
                <a:spcPts val="1500"/>
              </a:spcBef>
              <a:spcAft>
                <a:spcPts val="1200"/>
              </a:spcAft>
              <a:buNone/>
            </a:pPr>
            <a:endParaRPr/>
          </a:p>
        </p:txBody>
      </p:sp>
      <p:pic>
        <p:nvPicPr>
          <p:cNvPr id="80" name="Google Shape;80;p17" descr="Top level box titled Party Planning. Followed by down arrows to the next level&#10;Finding/Reserving a location&#10;Inviting Guests&#10;Ordering food" title="Hierarchy"/>
          <p:cNvPicPr preferRelativeResize="0"/>
          <p:nvPr/>
        </p:nvPicPr>
        <p:blipFill>
          <a:blip r:embed="rId3">
            <a:alphaModFix/>
          </a:blip>
          <a:stretch>
            <a:fillRect/>
          </a:stretch>
        </p:blipFill>
        <p:spPr>
          <a:xfrm>
            <a:off x="1802400" y="3088324"/>
            <a:ext cx="4793175" cy="16706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What Criteria Makes a Decomposition Appropriate?</a:t>
            </a:r>
            <a:endParaRPr/>
          </a:p>
        </p:txBody>
      </p:sp>
      <p:sp>
        <p:nvSpPr>
          <p:cNvPr id="86" name="Google Shape;86;p18"/>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spcBef>
                <a:spcPts val="2300"/>
              </a:spcBef>
              <a:spcAft>
                <a:spcPts val="0"/>
              </a:spcAft>
              <a:buClr>
                <a:schemeClr val="dk1"/>
              </a:buClr>
              <a:buSzPts val="1100"/>
              <a:buFont typeface="Arial"/>
              <a:buNone/>
            </a:pPr>
            <a:r>
              <a:rPr lang="en" sz="1200" b="1">
                <a:solidFill>
                  <a:srgbClr val="C41230"/>
                </a:solidFill>
              </a:rPr>
              <a:t>1. Sufficiently Detailed</a:t>
            </a:r>
            <a:endParaRPr sz="1200" b="1">
              <a:solidFill>
                <a:srgbClr val="C41230"/>
              </a:solidFill>
            </a:endParaRPr>
          </a:p>
          <a:p>
            <a:pPr marL="0" lvl="0" indent="0" algn="l" rtl="0">
              <a:spcBef>
                <a:spcPts val="2300"/>
              </a:spcBef>
              <a:spcAft>
                <a:spcPts val="0"/>
              </a:spcAft>
              <a:buClr>
                <a:schemeClr val="dk1"/>
              </a:buClr>
              <a:buSzPts val="1100"/>
              <a:buFont typeface="Arial"/>
              <a:buNone/>
            </a:pPr>
            <a:r>
              <a:rPr lang="en" sz="1200">
                <a:solidFill>
                  <a:schemeClr val="dk1"/>
                </a:solidFill>
              </a:rPr>
              <a:t>A helpful criteria in answering this question is to ask whether the individual components on the bottom level represent problems that we are now confident that we can solve. In this case, if we are planning a simple party for a few friends or for our family, it is probably fine. However, suppose that we need to plan for a wedding reception. In that case, we may need to add more detail.</a:t>
            </a:r>
            <a:endParaRPr sz="1200">
              <a:solidFill>
                <a:schemeClr val="dk1"/>
              </a:solidFill>
            </a:endParaRPr>
          </a:p>
          <a:p>
            <a:pPr marL="0" lvl="0" indent="0" algn="l" rtl="0">
              <a:spcBef>
                <a:spcPts val="1500"/>
              </a:spcBef>
              <a:spcAft>
                <a:spcPts val="1500"/>
              </a:spcAft>
              <a:buNone/>
            </a:pPr>
            <a:r>
              <a:rPr lang="en" sz="1200">
                <a:solidFill>
                  <a:schemeClr val="dk1"/>
                </a:solidFill>
              </a:rPr>
              <a:t>The point is not that one of these is the correct way and the other incorrect.  The level of detail depends on the context.  To repeat, a useful criterion is to determine if the bottom level of components are those that we are comfortable solving. If not, we decompose further.</a:t>
            </a:r>
            <a:endParaRPr sz="1200"/>
          </a:p>
        </p:txBody>
      </p:sp>
      <p:sp>
        <p:nvSpPr>
          <p:cNvPr id="87" name="Google Shape;87;p18"/>
          <p:cNvSpPr txBox="1"/>
          <p:nvPr/>
        </p:nvSpPr>
        <p:spPr>
          <a:xfrm>
            <a:off x="2731074" y="3560199"/>
            <a:ext cx="3593525" cy="994088"/>
          </a:xfrm>
          <a:prstGeom prst="rect">
            <a:avLst/>
          </a:prstGeom>
          <a:solidFill>
            <a:schemeClr val="lt2"/>
          </a:solidFill>
          <a:ln>
            <a:noFill/>
          </a:ln>
        </p:spPr>
        <p:txBody>
          <a:bodyPr spcFirstLastPara="1" wrap="square" lIns="91425" tIns="91425" rIns="91425" bIns="91425" anchor="t" anchorCtr="0">
            <a:spAutoFit/>
          </a:bodyPr>
          <a:lstStyle/>
          <a:p>
            <a:pPr marL="0" lvl="0" indent="0" algn="l" rtl="0">
              <a:lnSpc>
                <a:spcPct val="115000"/>
              </a:lnSpc>
              <a:spcBef>
                <a:spcPts val="1500"/>
              </a:spcBef>
              <a:spcAft>
                <a:spcPts val="1500"/>
              </a:spcAft>
              <a:buClr>
                <a:schemeClr val="dk1"/>
              </a:buClr>
              <a:buSzPts val="1100"/>
              <a:buFont typeface="Arial"/>
              <a:buNone/>
            </a:pPr>
            <a:r>
              <a:rPr lang="en" sz="1200" dirty="0">
                <a:solidFill>
                  <a:schemeClr val="dk1"/>
                </a:solidFill>
              </a:rPr>
              <a:t>The bottom level of components are those that </a:t>
            </a:r>
            <a:r>
              <a:rPr lang="en" sz="1200" dirty="0">
                <a:solidFill>
                  <a:srgbClr val="C41230"/>
                </a:solidFill>
              </a:rPr>
              <a:t>we are comfortable solving.</a:t>
            </a:r>
            <a:endParaRPr dirty="0">
              <a:solidFill>
                <a:srgbClr val="C4123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Decompose Wedding Planning</a:t>
            </a:r>
            <a:endParaRPr/>
          </a:p>
        </p:txBody>
      </p:sp>
      <p:sp>
        <p:nvSpPr>
          <p:cNvPr id="93" name="Google Shape;93;p19"/>
          <p:cNvSpPr txBox="1">
            <a:spLocks noGrp="1"/>
          </p:cNvSpPr>
          <p:nvPr>
            <p:ph type="body" idx="1"/>
          </p:nvPr>
        </p:nvSpPr>
        <p:spPr>
          <a:prstGeom prst="rect">
            <a:avLst/>
          </a:prstGeom>
        </p:spPr>
        <p:txBody>
          <a:bodyPr spcFirstLastPara="1" wrap="square" lIns="91425" tIns="91425" rIns="91425" bIns="91425" anchor="t" anchorCtr="0">
            <a:normAutofit fontScale="92500" lnSpcReduction="10000"/>
          </a:bodyPr>
          <a:lstStyle/>
          <a:p>
            <a:pPr marL="0" lvl="0" indent="0" algn="l" rtl="0">
              <a:spcBef>
                <a:spcPts val="1500"/>
              </a:spcBef>
              <a:spcAft>
                <a:spcPts val="0"/>
              </a:spcAft>
              <a:buClr>
                <a:schemeClr val="dk1"/>
              </a:buClr>
              <a:buSzPct val="91666"/>
              <a:buFont typeface="Arial"/>
              <a:buNone/>
            </a:pPr>
            <a:r>
              <a:rPr lang="en" sz="1200" b="1">
                <a:solidFill>
                  <a:schemeClr val="dk1"/>
                </a:solidFill>
              </a:rPr>
              <a:t>Wedding planning</a:t>
            </a:r>
            <a:endParaRPr sz="1200" b="1">
              <a:solidFill>
                <a:schemeClr val="dk1"/>
              </a:solidFill>
            </a:endParaRPr>
          </a:p>
          <a:p>
            <a:pPr marL="457200" lvl="0" indent="-299085" algn="l" rtl="0">
              <a:spcBef>
                <a:spcPts val="1500"/>
              </a:spcBef>
              <a:spcAft>
                <a:spcPts val="0"/>
              </a:spcAft>
              <a:buClr>
                <a:schemeClr val="dk1"/>
              </a:buClr>
              <a:buSzPct val="100000"/>
              <a:buChar char="●"/>
            </a:pPr>
            <a:r>
              <a:rPr lang="en" sz="1200" b="1">
                <a:solidFill>
                  <a:schemeClr val="dk1"/>
                </a:solidFill>
              </a:rPr>
              <a:t>Location planning</a:t>
            </a:r>
            <a:endParaRPr sz="1200" b="1">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Determine general location (near her family, or his, or ??)</a:t>
            </a:r>
            <a:endParaRPr sz="1200">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Making reservation </a:t>
            </a:r>
            <a:endParaRPr sz="1200">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Reserving chairs and tables</a:t>
            </a:r>
            <a:endParaRPr sz="1200">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Reserving plates, serving dishes, eating utensils, etc.</a:t>
            </a:r>
            <a:endParaRPr sz="1200">
              <a:solidFill>
                <a:schemeClr val="dk1"/>
              </a:solidFill>
            </a:endParaRPr>
          </a:p>
          <a:p>
            <a:pPr marL="457200" lvl="0" indent="-299085" algn="l" rtl="0">
              <a:spcBef>
                <a:spcPts val="0"/>
              </a:spcBef>
              <a:spcAft>
                <a:spcPts val="0"/>
              </a:spcAft>
              <a:buClr>
                <a:schemeClr val="dk1"/>
              </a:buClr>
              <a:buSzPct val="100000"/>
              <a:buChar char="●"/>
            </a:pPr>
            <a:r>
              <a:rPr lang="en" sz="1200" b="1">
                <a:solidFill>
                  <a:schemeClr val="dk1"/>
                </a:solidFill>
              </a:rPr>
              <a:t>Invitations</a:t>
            </a:r>
            <a:endParaRPr sz="1200" b="1">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Determining the total number of guests</a:t>
            </a:r>
            <a:endParaRPr sz="1200">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Creating the bride’s list</a:t>
            </a:r>
            <a:endParaRPr sz="1200">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Creating the groom’s list</a:t>
            </a:r>
            <a:endParaRPr sz="1200">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Paring the list down to the appropriate number</a:t>
            </a:r>
            <a:endParaRPr sz="1200">
              <a:solidFill>
                <a:schemeClr val="dk1"/>
              </a:solidFill>
            </a:endParaRPr>
          </a:p>
          <a:p>
            <a:pPr marL="457200" lvl="0" indent="-299085" algn="l" rtl="0">
              <a:spcBef>
                <a:spcPts val="0"/>
              </a:spcBef>
              <a:spcAft>
                <a:spcPts val="0"/>
              </a:spcAft>
              <a:buClr>
                <a:schemeClr val="dk1"/>
              </a:buClr>
              <a:buSzPct val="100000"/>
              <a:buChar char="●"/>
            </a:pPr>
            <a:r>
              <a:rPr lang="en" sz="1200" b="1">
                <a:solidFill>
                  <a:schemeClr val="dk1"/>
                </a:solidFill>
              </a:rPr>
              <a:t>Food</a:t>
            </a:r>
            <a:endParaRPr sz="1200" b="1">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Determining the menu</a:t>
            </a:r>
            <a:endParaRPr sz="1200">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Ordering food</a:t>
            </a:r>
            <a:endParaRPr sz="1200">
              <a:solidFill>
                <a:schemeClr val="dk1"/>
              </a:solidFill>
            </a:endParaRPr>
          </a:p>
          <a:p>
            <a:pPr marL="914400" lvl="1" indent="-299085" algn="l" rtl="0">
              <a:spcBef>
                <a:spcPts val="0"/>
              </a:spcBef>
              <a:spcAft>
                <a:spcPts val="0"/>
              </a:spcAft>
              <a:buClr>
                <a:schemeClr val="dk1"/>
              </a:buClr>
              <a:buSzPct val="100000"/>
              <a:buChar char="○"/>
            </a:pPr>
            <a:r>
              <a:rPr lang="en" sz="1200">
                <a:solidFill>
                  <a:schemeClr val="dk1"/>
                </a:solidFill>
              </a:rPr>
              <a:t>Ordering wine</a:t>
            </a:r>
            <a:endParaRPr sz="1200">
              <a:solidFill>
                <a:schemeClr val="dk1"/>
              </a:solidFill>
            </a:endParaRPr>
          </a:p>
          <a:p>
            <a:pPr marL="0" lvl="0" indent="0" algn="l" rtl="0">
              <a:spcBef>
                <a:spcPts val="1500"/>
              </a:spcBef>
              <a:spcAft>
                <a:spcPts val="1200"/>
              </a:spcAft>
              <a:buNone/>
            </a:pPr>
            <a:endParaRPr/>
          </a:p>
        </p:txBody>
      </p:sp>
      <p:pic>
        <p:nvPicPr>
          <p:cNvPr id="94" name="Google Shape;94;p19" descr="Top level box titled Party Planning. Followed by down arrows to the next level&#10;Finding/Reserving a location&#10;Inviting Guests&#10;Ordering food" title="Hierarchy"/>
          <p:cNvPicPr preferRelativeResize="0"/>
          <p:nvPr/>
        </p:nvPicPr>
        <p:blipFill>
          <a:blip r:embed="rId3">
            <a:alphaModFix/>
          </a:blip>
          <a:stretch>
            <a:fillRect/>
          </a:stretch>
        </p:blipFill>
        <p:spPr>
          <a:xfrm>
            <a:off x="4229675" y="2482850"/>
            <a:ext cx="4480725" cy="15617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0"/>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a:t>What Criteria Makes a Decomposition Appropriate?</a:t>
            </a:r>
            <a:endParaRPr/>
          </a:p>
        </p:txBody>
      </p:sp>
      <p:sp>
        <p:nvSpPr>
          <p:cNvPr id="100" name="Google Shape;100;p20"/>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2300"/>
              </a:spcBef>
              <a:spcAft>
                <a:spcPts val="0"/>
              </a:spcAft>
              <a:buClr>
                <a:schemeClr val="dk1"/>
              </a:buClr>
              <a:buSzPts val="1100"/>
              <a:buFont typeface="Arial"/>
              <a:buNone/>
            </a:pPr>
            <a:r>
              <a:rPr lang="en" sz="1200" b="1" dirty="0">
                <a:solidFill>
                  <a:srgbClr val="C41230"/>
                </a:solidFill>
              </a:rPr>
              <a:t>2. Decomposing to Organize</a:t>
            </a:r>
            <a:endParaRPr sz="1200" b="1" dirty="0">
              <a:solidFill>
                <a:srgbClr val="C41230"/>
              </a:solidFill>
            </a:endParaRPr>
          </a:p>
          <a:p>
            <a:pPr marL="0" lvl="0" indent="0" algn="l" rtl="0">
              <a:spcBef>
                <a:spcPts val="2300"/>
              </a:spcBef>
              <a:spcAft>
                <a:spcPts val="0"/>
              </a:spcAft>
              <a:buClr>
                <a:schemeClr val="dk1"/>
              </a:buClr>
              <a:buSzPts val="1100"/>
              <a:buFont typeface="Arial"/>
              <a:buNone/>
            </a:pPr>
            <a:r>
              <a:rPr lang="en" sz="1200" dirty="0">
                <a:solidFill>
                  <a:schemeClr val="dk1"/>
                </a:solidFill>
              </a:rPr>
              <a:t>Decomposing into a hierarchy is a useful way of organizing our thinking about a problem or situation. Consider the problem of finding files on your computer. If you have a few files, this is not a problem. You don’t need to put them into “folders”. However, as you accumulate more and more files, a hierarchical organization will make finding files much easier. For example, suppose that you have 100 files on your computer including files with homework assignments for school, files about your work with a charity (lists of members, flyers about charitable events), and files about your family (pictures, etc.) If these are not organized into folders, finding the one you want will involve looking at the names of each file. If your files are not named well, you may need to open those files. We would describe this as a flat organization. If we pictured this, it would like something like this:</a:t>
            </a:r>
            <a:endParaRPr sz="1200" dirty="0">
              <a:solidFill>
                <a:schemeClr val="dk1"/>
              </a:solidFill>
            </a:endParaRPr>
          </a:p>
          <a:p>
            <a:pPr marL="0" lvl="0" indent="0" algn="l" rtl="0">
              <a:spcBef>
                <a:spcPts val="1500"/>
              </a:spcBef>
              <a:spcAft>
                <a:spcPts val="1200"/>
              </a:spcAft>
              <a:buNone/>
            </a:pPr>
            <a:endParaRPr sz="1200" dirty="0"/>
          </a:p>
        </p:txBody>
      </p:sp>
      <p:pic>
        <p:nvPicPr>
          <p:cNvPr id="101" name="Google Shape;101;p20" descr="Highest level shows label of Computer Files. The second line has boxes for F1, F2, F3, F4, F5 all indicating individual files under Computer Files" title="Organize"/>
          <p:cNvPicPr preferRelativeResize="0"/>
          <p:nvPr/>
        </p:nvPicPr>
        <p:blipFill>
          <a:blip r:embed="rId3">
            <a:alphaModFix/>
          </a:blip>
          <a:stretch>
            <a:fillRect/>
          </a:stretch>
        </p:blipFill>
        <p:spPr>
          <a:xfrm>
            <a:off x="2081015" y="3549321"/>
            <a:ext cx="5150125" cy="15144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1"/>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Decomposing Files</a:t>
            </a:r>
            <a:endParaRPr/>
          </a:p>
        </p:txBody>
      </p:sp>
      <p:sp>
        <p:nvSpPr>
          <p:cNvPr id="107" name="Google Shape;107;p21"/>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1500"/>
              </a:spcBef>
              <a:spcAft>
                <a:spcPts val="0"/>
              </a:spcAft>
              <a:buClr>
                <a:schemeClr val="dk1"/>
              </a:buClr>
              <a:buSzPts val="1100"/>
              <a:buFont typeface="Arial"/>
              <a:buNone/>
            </a:pPr>
            <a:r>
              <a:rPr lang="en" sz="1200"/>
              <a:t>Contrast this with the situation in which you have three folders in which these files are organized: </a:t>
            </a:r>
            <a:endParaRPr sz="1200"/>
          </a:p>
          <a:p>
            <a:pPr marL="457200" lvl="0" indent="-304800" algn="l" rtl="0">
              <a:spcBef>
                <a:spcPts val="1500"/>
              </a:spcBef>
              <a:spcAft>
                <a:spcPts val="0"/>
              </a:spcAft>
              <a:buClr>
                <a:schemeClr val="dk1"/>
              </a:buClr>
              <a:buSzPts val="1200"/>
              <a:buChar char="●"/>
            </a:pPr>
            <a:r>
              <a:rPr lang="en" sz="1200"/>
              <a:t>School files</a:t>
            </a:r>
            <a:endParaRPr sz="1200"/>
          </a:p>
          <a:p>
            <a:pPr marL="457200" lvl="0" indent="-304800" algn="l" rtl="0">
              <a:spcBef>
                <a:spcPts val="0"/>
              </a:spcBef>
              <a:spcAft>
                <a:spcPts val="0"/>
              </a:spcAft>
              <a:buClr>
                <a:schemeClr val="dk1"/>
              </a:buClr>
              <a:buSzPts val="1200"/>
              <a:buChar char="●"/>
            </a:pPr>
            <a:r>
              <a:rPr lang="en" sz="1200"/>
              <a:t>Work files</a:t>
            </a:r>
            <a:endParaRPr sz="1200"/>
          </a:p>
          <a:p>
            <a:pPr marL="457200" lvl="0" indent="-304800" algn="l" rtl="0">
              <a:spcBef>
                <a:spcPts val="0"/>
              </a:spcBef>
              <a:spcAft>
                <a:spcPts val="0"/>
              </a:spcAft>
              <a:buClr>
                <a:schemeClr val="dk1"/>
              </a:buClr>
              <a:buSzPts val="1200"/>
              <a:buChar char="●"/>
            </a:pPr>
            <a:r>
              <a:rPr lang="en" sz="1200"/>
              <a:t>Family files</a:t>
            </a:r>
            <a:endParaRPr sz="1200"/>
          </a:p>
          <a:p>
            <a:pPr marL="0" lvl="0" indent="0" algn="l" rtl="0">
              <a:spcBef>
                <a:spcPts val="1500"/>
              </a:spcBef>
              <a:spcAft>
                <a:spcPts val="1200"/>
              </a:spcAft>
              <a:buNone/>
            </a:pPr>
            <a:endParaRPr/>
          </a:p>
        </p:txBody>
      </p:sp>
      <p:pic>
        <p:nvPicPr>
          <p:cNvPr id="108" name="Google Shape;108;p21" descr="High level is Computer Files with a separate box below for School Files, Work Files, Family Files" title="Decomposing Files"/>
          <p:cNvPicPr preferRelativeResize="0"/>
          <p:nvPr/>
        </p:nvPicPr>
        <p:blipFill>
          <a:blip r:embed="rId3">
            <a:alphaModFix/>
          </a:blip>
          <a:stretch>
            <a:fillRect/>
          </a:stretch>
        </p:blipFill>
        <p:spPr>
          <a:xfrm>
            <a:off x="2381100" y="2439800"/>
            <a:ext cx="4100225" cy="18048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E0AE4C0B-68FE-794D-89C0-57CB0B3AB41C}" vid="{6C83F9D0-299B-EC4F-896E-CED22BEE7FCE}"/>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 Modules Template</Template>
  <TotalTime>50</TotalTime>
  <Words>1419</Words>
  <Application>Microsoft Macintosh PowerPoint</Application>
  <PresentationFormat>On-screen Show (16:9)</PresentationFormat>
  <Paragraphs>110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Courier New</vt:lpstr>
      <vt:lpstr>Simple Light</vt:lpstr>
      <vt:lpstr>Decomposition </vt:lpstr>
      <vt:lpstr>Decomposition</vt:lpstr>
      <vt:lpstr>Learning Objectives</vt:lpstr>
      <vt:lpstr>Decomposition</vt:lpstr>
      <vt:lpstr>How Decomposition Works</vt:lpstr>
      <vt:lpstr>What Criteria Makes a Decomposition Appropriate?</vt:lpstr>
      <vt:lpstr>Decompose Wedding Planning</vt:lpstr>
      <vt:lpstr>What Criteria Makes a Decomposition Appropriate?</vt:lpstr>
      <vt:lpstr>Decomposing Files</vt:lpstr>
      <vt:lpstr>Add More Levels</vt:lpstr>
      <vt:lpstr>Logical Hierarchy Structure</vt:lpstr>
      <vt:lpstr>What Criteria Makes a Decomposition Appropriate?</vt:lpstr>
      <vt:lpstr>Conclusion</vt:lpstr>
      <vt:lpstr>Knowledge Check - Question 1</vt:lpstr>
      <vt:lpstr>Knowledge Check - Question 2</vt:lpstr>
      <vt:lpstr>Knowledge Check - Question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Decomposition </dc:title>
  <cp:lastModifiedBy>Govreau, Cynthia Louise Ms.</cp:lastModifiedBy>
  <cp:revision>3</cp:revision>
  <dcterms:modified xsi:type="dcterms:W3CDTF">2022-07-12T18:25:10Z</dcterms:modified>
</cp:coreProperties>
</file>