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4" r:id="rId2"/>
    <p:sldMasterId id="2147483685" r:id="rId3"/>
  </p:sldMasterIdLst>
  <p:notesMasterIdLst>
    <p:notesMasterId r:id="rId16"/>
  </p:notesMasterIdLst>
  <p:sldIdLst>
    <p:sldId id="256" r:id="rId4"/>
    <p:sldId id="269" r:id="rId5"/>
    <p:sldId id="274" r:id="rId6"/>
    <p:sldId id="267" r:id="rId7"/>
    <p:sldId id="257" r:id="rId8"/>
    <p:sldId id="268" r:id="rId9"/>
    <p:sldId id="271" r:id="rId10"/>
    <p:sldId id="270" r:id="rId11"/>
    <p:sldId id="272" r:id="rId12"/>
    <p:sldId id="275" r:id="rId13"/>
    <p:sldId id="273"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p:restoredTop sz="96450"/>
  </p:normalViewPr>
  <p:slideViewPr>
    <p:cSldViewPr snapToGrid="0" snapToObjects="1">
      <p:cViewPr varScale="1">
        <p:scale>
          <a:sx n="106" d="100"/>
          <a:sy n="106" d="100"/>
        </p:scale>
        <p:origin x="192" y="14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A0E9C-BAC8-D240-9B81-7CC379B1D63E}" type="datetimeFigureOut">
              <a:rPr lang="en-US" smtClean="0"/>
              <a:t>7/12/22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4FFB2-06DB-2A49-82BC-B4B60B477265}" type="slidenum">
              <a:rPr lang="en-US" smtClean="0"/>
              <a:t>‹#›</a:t>
            </a:fld>
            <a:endParaRPr lang="en-US"/>
          </a:p>
        </p:txBody>
      </p:sp>
    </p:spTree>
    <p:extLst>
      <p:ext uri="{BB962C8B-B14F-4D97-AF65-F5344CB8AC3E}">
        <p14:creationId xmlns:p14="http://schemas.microsoft.com/office/powerpoint/2010/main" val="135688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b622ee82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b622ee82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1D89-69B6-E5E6-E144-C2131B950F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4BFFE3-0F52-A081-31D8-9CAE59BF4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46672-C98D-16A2-2622-7EEDA2D38CDE}"/>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8B33B151-D6D7-E91E-1AB4-351A4E740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5D0E-42E2-F474-C3EF-A5FEEEA2412B}"/>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21258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E8E5-F3FC-28B8-655E-39E1ED831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08F3C-F3AF-71A7-0071-55E797A79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BF17-1D0E-EC49-B555-CE6800C2414E}"/>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FFC04719-05CC-22EA-A023-58FD2786C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C1E6E-1C32-944B-7829-575D8EBBF930}"/>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76730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217BC-39F3-4ABF-F296-BEC03EDA0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BADB7-9411-E932-993B-9ED9A94BE2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9B369-E27E-7A5E-DFA8-CD10EAA89563}"/>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2D2FA467-2932-365D-5739-0191265CC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168E2-0D70-EC3C-7185-640101EA6A0B}"/>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4602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pic>
        <p:nvPicPr>
          <p:cNvPr id="5" name="Google Shape;54;p13">
            <a:extLst>
              <a:ext uri="{FF2B5EF4-FFF2-40B4-BE49-F238E27FC236}">
                <a16:creationId xmlns:a16="http://schemas.microsoft.com/office/drawing/2014/main" id="{6B314C33-088D-D43E-8AAD-15351116AB7F}"/>
              </a:ext>
              <a:ext uri="{C183D7F6-B498-43B3-948B-1728B52AA6E4}">
                <adec:decorative xmlns:adec="http://schemas.microsoft.com/office/drawing/2017/decorative" val="1"/>
              </a:ext>
            </a:extLst>
          </p:cNvPr>
          <p:cNvPicPr preferRelativeResize="0"/>
          <p:nvPr/>
        </p:nvPicPr>
        <p:blipFill>
          <a:blip r:embed="rId2">
            <a:alphaModFix amt="31000"/>
          </a:blip>
          <a:stretch>
            <a:fillRect/>
          </a:stretch>
        </p:blipFill>
        <p:spPr>
          <a:xfrm>
            <a:off x="0" y="-930573"/>
            <a:ext cx="12192000" cy="8122967"/>
          </a:xfrm>
          <a:prstGeom prst="rect">
            <a:avLst/>
          </a:prstGeom>
          <a:noFill/>
          <a:ln>
            <a:noFill/>
          </a:ln>
        </p:spPr>
      </p:pic>
    </p:spTree>
    <p:extLst>
      <p:ext uri="{BB962C8B-B14F-4D97-AF65-F5344CB8AC3E}">
        <p14:creationId xmlns:p14="http://schemas.microsoft.com/office/powerpoint/2010/main" val="94503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pic>
        <p:nvPicPr>
          <p:cNvPr id="4" name="Google Shape;54;p13">
            <a:extLst>
              <a:ext uri="{FF2B5EF4-FFF2-40B4-BE49-F238E27FC236}">
                <a16:creationId xmlns:a16="http://schemas.microsoft.com/office/drawing/2014/main" id="{50884632-2FE7-D754-2A6C-A480AC452AAD}"/>
              </a:ext>
              <a:ext uri="{C183D7F6-B498-43B3-948B-1728B52AA6E4}">
                <adec:decorative xmlns:adec="http://schemas.microsoft.com/office/drawing/2017/decorative" val="1"/>
              </a:ext>
            </a:extLst>
          </p:cNvPr>
          <p:cNvPicPr preferRelativeResize="0"/>
          <p:nvPr/>
        </p:nvPicPr>
        <p:blipFill>
          <a:blip r:embed="rId2">
            <a:alphaModFix amt="31000"/>
          </a:blip>
          <a:stretch>
            <a:fillRect/>
          </a:stretch>
        </p:blipFill>
        <p:spPr>
          <a:xfrm>
            <a:off x="0" y="-930573"/>
            <a:ext cx="12192000" cy="8122967"/>
          </a:xfrm>
          <a:prstGeom prst="rect">
            <a:avLst/>
          </a:prstGeom>
          <a:noFill/>
          <a:ln>
            <a:noFill/>
          </a:ln>
        </p:spPr>
      </p:pic>
    </p:spTree>
    <p:extLst>
      <p:ext uri="{BB962C8B-B14F-4D97-AF65-F5344CB8AC3E}">
        <p14:creationId xmlns:p14="http://schemas.microsoft.com/office/powerpoint/2010/main" val="53660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a:solidFill>
            <a:schemeClr val="bg1"/>
          </a:solidFill>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a:solidFill>
            <a:schemeClr val="bg1"/>
          </a:solidFill>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317322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165133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30" name="Google Shape;30;p7"/>
          <p:cNvSpPr txBox="1">
            <a:spLocks noGrp="1"/>
          </p:cNvSpPr>
          <p:nvPr>
            <p:ph type="body" idx="1"/>
          </p:nvPr>
        </p:nvSpPr>
        <p:spPr>
          <a:xfrm>
            <a:off x="415600" y="1852800"/>
            <a:ext cx="3744000" cy="4239200"/>
          </a:xfrm>
          <a:prstGeom prst="rect">
            <a:avLst/>
          </a:prstGeom>
          <a:solidFill>
            <a:schemeClr val="bg1"/>
          </a:solidFill>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388969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1630320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92733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286075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8CBC-7BF5-3BB2-F3BC-E039D612F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6EDDA-98CA-51BA-8752-12A2A0BA7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1EBEA-51AB-16B3-97D5-280EF69E897F}"/>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A117C224-5A46-9E66-E8AE-6D7F265CA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A46C-DF71-568F-2874-CDD08D7A5358}"/>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26983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3648023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FE96BCC-A3E1-3049-980C-AE45E2EE526A}" type="slidenum">
              <a:rPr lang="en-US" smtClean="0"/>
              <a:t>‹#›</a:t>
            </a:fld>
            <a:endParaRPr lang="en-US"/>
          </a:p>
        </p:txBody>
      </p:sp>
    </p:spTree>
    <p:extLst>
      <p:ext uri="{BB962C8B-B14F-4D97-AF65-F5344CB8AC3E}">
        <p14:creationId xmlns:p14="http://schemas.microsoft.com/office/powerpoint/2010/main" val="2851101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pic>
        <p:nvPicPr>
          <p:cNvPr id="5" name="Google Shape;54;p13">
            <a:extLst>
              <a:ext uri="{FF2B5EF4-FFF2-40B4-BE49-F238E27FC236}">
                <a16:creationId xmlns:a16="http://schemas.microsoft.com/office/drawing/2014/main" id="{6B314C33-088D-D43E-8AAD-15351116AB7F}"/>
              </a:ext>
              <a:ext uri="{C183D7F6-B498-43B3-948B-1728B52AA6E4}">
                <adec:decorative xmlns:adec="http://schemas.microsoft.com/office/drawing/2017/decorative" val="1"/>
              </a:ext>
            </a:extLst>
          </p:cNvPr>
          <p:cNvPicPr preferRelativeResize="0"/>
          <p:nvPr/>
        </p:nvPicPr>
        <p:blipFill>
          <a:blip r:embed="rId2">
            <a:alphaModFix amt="31000"/>
          </a:blip>
          <a:stretch>
            <a:fillRect/>
          </a:stretch>
        </p:blipFill>
        <p:spPr>
          <a:xfrm>
            <a:off x="0" y="-930573"/>
            <a:ext cx="12192000" cy="8122967"/>
          </a:xfrm>
          <a:prstGeom prst="rect">
            <a:avLst/>
          </a:prstGeom>
          <a:noFill/>
          <a:ln>
            <a:noFill/>
          </a:ln>
        </p:spPr>
      </p:pic>
    </p:spTree>
    <p:extLst>
      <p:ext uri="{BB962C8B-B14F-4D97-AF65-F5344CB8AC3E}">
        <p14:creationId xmlns:p14="http://schemas.microsoft.com/office/powerpoint/2010/main" val="157385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pic>
        <p:nvPicPr>
          <p:cNvPr id="4" name="Google Shape;54;p13">
            <a:extLst>
              <a:ext uri="{FF2B5EF4-FFF2-40B4-BE49-F238E27FC236}">
                <a16:creationId xmlns:a16="http://schemas.microsoft.com/office/drawing/2014/main" id="{50884632-2FE7-D754-2A6C-A480AC452AAD}"/>
              </a:ext>
              <a:ext uri="{C183D7F6-B498-43B3-948B-1728B52AA6E4}">
                <adec:decorative xmlns:adec="http://schemas.microsoft.com/office/drawing/2017/decorative" val="1"/>
              </a:ext>
            </a:extLst>
          </p:cNvPr>
          <p:cNvPicPr preferRelativeResize="0"/>
          <p:nvPr/>
        </p:nvPicPr>
        <p:blipFill>
          <a:blip r:embed="rId2">
            <a:alphaModFix amt="31000"/>
          </a:blip>
          <a:stretch>
            <a:fillRect/>
          </a:stretch>
        </p:blipFill>
        <p:spPr>
          <a:xfrm>
            <a:off x="0" y="-930573"/>
            <a:ext cx="12192000" cy="8122967"/>
          </a:xfrm>
          <a:prstGeom prst="rect">
            <a:avLst/>
          </a:prstGeom>
          <a:noFill/>
          <a:ln>
            <a:noFill/>
          </a:ln>
        </p:spPr>
      </p:pic>
    </p:spTree>
    <p:extLst>
      <p:ext uri="{BB962C8B-B14F-4D97-AF65-F5344CB8AC3E}">
        <p14:creationId xmlns:p14="http://schemas.microsoft.com/office/powerpoint/2010/main" val="4589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a:solidFill>
            <a:schemeClr val="bg1"/>
          </a:solidFill>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a:solidFill>
            <a:schemeClr val="bg1"/>
          </a:solidFill>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1502888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2348672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30" name="Google Shape;30;p7"/>
          <p:cNvSpPr txBox="1">
            <a:spLocks noGrp="1"/>
          </p:cNvSpPr>
          <p:nvPr>
            <p:ph type="body" idx="1"/>
          </p:nvPr>
        </p:nvSpPr>
        <p:spPr>
          <a:xfrm>
            <a:off x="415600" y="1852800"/>
            <a:ext cx="3744000" cy="4239200"/>
          </a:xfrm>
          <a:prstGeom prst="rect">
            <a:avLst/>
          </a:prstGeom>
          <a:solidFill>
            <a:schemeClr val="bg1"/>
          </a:solidFill>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2929750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3793069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2459878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35891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89C-DDCF-75B2-5F83-9E091762F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FAC94-EA94-0348-0F31-EB2804EC5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85EFE-8390-CBBE-E420-39DFE02647D4}"/>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7F596201-A80C-3D9A-AC6B-CEA99BE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3986-077D-74A6-F585-53E5F705D5DC}"/>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926542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2799378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1168324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770-4D6B-1442-B72B-542BAA270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CD374-18BB-F543-A229-3B5E2CA2F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BE456-2B6F-A445-A42F-B6D48A7C64B3}"/>
              </a:ext>
            </a:extLst>
          </p:cNvPr>
          <p:cNvSpPr>
            <a:spLocks noGrp="1"/>
          </p:cNvSpPr>
          <p:nvPr>
            <p:ph type="dt" sz="half" idx="10"/>
          </p:nvPr>
        </p:nvSpPr>
        <p:spPr/>
        <p:txBody>
          <a:bodyPr/>
          <a:lstStyle/>
          <a:p>
            <a:fld id="{05955565-F481-B940-92D4-D430EBF3DB51}" type="datetimeFigureOut">
              <a:rPr lang="en-US" smtClean="0"/>
              <a:t>7/12/22</a:t>
            </a:fld>
            <a:endParaRPr lang="en-US"/>
          </a:p>
        </p:txBody>
      </p:sp>
      <p:sp>
        <p:nvSpPr>
          <p:cNvPr id="5" name="Footer Placeholder 4">
            <a:extLst>
              <a:ext uri="{FF2B5EF4-FFF2-40B4-BE49-F238E27FC236}">
                <a16:creationId xmlns:a16="http://schemas.microsoft.com/office/drawing/2014/main" id="{43D4EC81-F720-C949-8256-DECC6872C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2D4AA-BED1-544F-9B20-BCCDEAF1773B}"/>
              </a:ext>
            </a:extLst>
          </p:cNvPr>
          <p:cNvSpPr>
            <a:spLocks noGrp="1"/>
          </p:cNvSpPr>
          <p:nvPr>
            <p:ph type="sldNum" sz="quarter" idx="12"/>
          </p:nvPr>
        </p:nvSpPr>
        <p:spPr/>
        <p:txBody>
          <a:bodyPr/>
          <a:lstStyle/>
          <a:p>
            <a:fld id="{D9335BBA-F1DA-FE40-BB63-EBC188D2CC9C}" type="slidenum">
              <a:rPr lang="en-US" smtClean="0"/>
              <a:t>‹#›</a:t>
            </a:fld>
            <a:endParaRPr lang="en-US"/>
          </a:p>
        </p:txBody>
      </p:sp>
    </p:spTree>
    <p:extLst>
      <p:ext uri="{BB962C8B-B14F-4D97-AF65-F5344CB8AC3E}">
        <p14:creationId xmlns:p14="http://schemas.microsoft.com/office/powerpoint/2010/main" val="1156306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086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9829-AA16-1FED-27B5-62F3BF41C9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4A087-3ACE-8C03-3998-CD4721770E37}"/>
              </a:ext>
            </a:extLst>
          </p:cNvPr>
          <p:cNvSpPr>
            <a:spLocks noGrp="1"/>
          </p:cNvSpPr>
          <p:nvPr>
            <p:ph type="dt" sz="half" idx="10"/>
          </p:nvPr>
        </p:nvSpPr>
        <p:spPr>
          <a:xfrm>
            <a:off x="838200" y="6356350"/>
            <a:ext cx="2743200" cy="365125"/>
          </a:xfrm>
          <a:prstGeom prst="rect">
            <a:avLst/>
          </a:prstGeom>
        </p:spPr>
        <p:txBody>
          <a:bodyPr/>
          <a:lstStyle/>
          <a:p>
            <a:fld id="{05955565-F481-B940-92D4-D430EBF3DB51}" type="datetimeFigureOut">
              <a:rPr lang="en-US" smtClean="0"/>
              <a:t>7/12/22</a:t>
            </a:fld>
            <a:endParaRPr lang="en-US"/>
          </a:p>
        </p:txBody>
      </p:sp>
      <p:sp>
        <p:nvSpPr>
          <p:cNvPr id="4" name="Footer Placeholder 3">
            <a:extLst>
              <a:ext uri="{FF2B5EF4-FFF2-40B4-BE49-F238E27FC236}">
                <a16:creationId xmlns:a16="http://schemas.microsoft.com/office/drawing/2014/main" id="{C9AAC475-9011-EA4F-A668-FB1FC24AC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916BE29-C367-9C05-E5ED-50A9783F321D}"/>
              </a:ext>
            </a:extLst>
          </p:cNvPr>
          <p:cNvSpPr>
            <a:spLocks noGrp="1"/>
          </p:cNvSpPr>
          <p:nvPr>
            <p:ph type="sldNum" sz="quarter" idx="12"/>
          </p:nvPr>
        </p:nvSpPr>
        <p:spPr/>
        <p:txBody>
          <a:bodyPr/>
          <a:lstStyle/>
          <a:p>
            <a:fld id="{D9335BBA-F1DA-FE40-BB63-EBC188D2CC9C}" type="slidenum">
              <a:rPr lang="en-US" smtClean="0"/>
              <a:t>‹#›</a:t>
            </a:fld>
            <a:endParaRPr lang="en-US"/>
          </a:p>
        </p:txBody>
      </p:sp>
    </p:spTree>
    <p:extLst>
      <p:ext uri="{BB962C8B-B14F-4D97-AF65-F5344CB8AC3E}">
        <p14:creationId xmlns:p14="http://schemas.microsoft.com/office/powerpoint/2010/main" val="90040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F950-D04D-2659-38D3-F0EC0937A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6536-918F-573F-A58A-3C1A5B8A25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A5422-3DAD-18B9-5EDD-3E6DCD366A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27216-F97E-0604-006C-AA9F174283CD}"/>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6" name="Footer Placeholder 5">
            <a:extLst>
              <a:ext uri="{FF2B5EF4-FFF2-40B4-BE49-F238E27FC236}">
                <a16:creationId xmlns:a16="http://schemas.microsoft.com/office/drawing/2014/main" id="{E6D75344-7DBF-5B35-45A4-58FA0C60D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F8925-F111-9C04-6C04-166AE14F7A08}"/>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76689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25A1-8135-A592-24C6-5A3CB4889C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4ED6C6-51DD-69FC-1314-CB4E3A953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EE554-14C1-8538-1982-3392B71E6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249CF-BF37-714D-7BBF-1D62DBE8AE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1C3AF-5BE4-6EB2-02B6-28EB65E24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80A75-0EF6-0C59-1713-C464BCFF3996}"/>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8" name="Footer Placeholder 7">
            <a:extLst>
              <a:ext uri="{FF2B5EF4-FFF2-40B4-BE49-F238E27FC236}">
                <a16:creationId xmlns:a16="http://schemas.microsoft.com/office/drawing/2014/main" id="{764069BF-832E-9215-CA8C-6644ACFDE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18434-FB7A-EF19-0064-6F906BEC7072}"/>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177347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2E0C-22EA-6D05-F6CF-83BA95CEC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142FC-1C49-EE0E-D3C3-8AD3546F5079}"/>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4" name="Footer Placeholder 3">
            <a:extLst>
              <a:ext uri="{FF2B5EF4-FFF2-40B4-BE49-F238E27FC236}">
                <a16:creationId xmlns:a16="http://schemas.microsoft.com/office/drawing/2014/main" id="{CE02C0AC-6A43-FC1D-DF80-59B163932F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679229-43EA-1343-58EB-B986E63D5786}"/>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44478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6D170-80CE-A2F0-C055-077CD4DE0590}"/>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3" name="Footer Placeholder 2">
            <a:extLst>
              <a:ext uri="{FF2B5EF4-FFF2-40B4-BE49-F238E27FC236}">
                <a16:creationId xmlns:a16="http://schemas.microsoft.com/office/drawing/2014/main" id="{379AA8C6-C0E3-85CF-3655-C3DD49567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A94E2-8C2F-2358-7A14-4FEDF7058FF7}"/>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389897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6FD5-0B59-9FA1-10F0-859F9EB47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20FE74-B120-1E16-A1CA-19CA14F6B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A61BE-F9FA-50A4-5118-2EF8B4BA3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F930C-E1D6-7B4E-3D3C-2B23C9C50105}"/>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6" name="Footer Placeholder 5">
            <a:extLst>
              <a:ext uri="{FF2B5EF4-FFF2-40B4-BE49-F238E27FC236}">
                <a16:creationId xmlns:a16="http://schemas.microsoft.com/office/drawing/2014/main" id="{6E79F5A6-1310-A219-482A-544F83662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1731C-63B3-07D3-B748-C8AE6FF1B69A}"/>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13783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F452-BA65-F11C-E328-39ACAFF4A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63FCC7-0DFD-6C20-AB43-9ACB66DB6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C05BC-16D3-9133-666B-D17DE37CF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67BF8-D4A8-63BF-5338-959BCE28C08B}"/>
              </a:ext>
            </a:extLst>
          </p:cNvPr>
          <p:cNvSpPr>
            <a:spLocks noGrp="1"/>
          </p:cNvSpPr>
          <p:nvPr>
            <p:ph type="dt" sz="half" idx="10"/>
          </p:nvPr>
        </p:nvSpPr>
        <p:spPr/>
        <p:txBody>
          <a:bodyPr/>
          <a:lstStyle/>
          <a:p>
            <a:fld id="{792C1D9B-55BC-1B40-9230-7FC5CA66EB37}" type="datetimeFigureOut">
              <a:rPr lang="en-US" smtClean="0"/>
              <a:t>7/12/22</a:t>
            </a:fld>
            <a:endParaRPr lang="en-US"/>
          </a:p>
        </p:txBody>
      </p:sp>
      <p:sp>
        <p:nvSpPr>
          <p:cNvPr id="6" name="Footer Placeholder 5">
            <a:extLst>
              <a:ext uri="{FF2B5EF4-FFF2-40B4-BE49-F238E27FC236}">
                <a16:creationId xmlns:a16="http://schemas.microsoft.com/office/drawing/2014/main" id="{FABC8DAF-A3C8-B734-EC5B-42DF5F04F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B73B7-E1C5-C942-9B5A-4C25298F0E69}"/>
              </a:ext>
            </a:extLst>
          </p:cNvPr>
          <p:cNvSpPr>
            <a:spLocks noGrp="1"/>
          </p:cNvSpPr>
          <p:nvPr>
            <p:ph type="sldNum" sz="quarter" idx="12"/>
          </p:nvPr>
        </p:nvSpPr>
        <p:spPr/>
        <p:txBody>
          <a:bodyPr/>
          <a:lstStyle/>
          <a:p>
            <a:fld id="{5FE96BCC-A3E1-3049-980C-AE45E2EE526A}" type="slidenum">
              <a:rPr lang="en-US" smtClean="0"/>
              <a:t>‹#›</a:t>
            </a:fld>
            <a:endParaRPr lang="en-US"/>
          </a:p>
        </p:txBody>
      </p:sp>
    </p:spTree>
    <p:extLst>
      <p:ext uri="{BB962C8B-B14F-4D97-AF65-F5344CB8AC3E}">
        <p14:creationId xmlns:p14="http://schemas.microsoft.com/office/powerpoint/2010/main" val="330449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82B47-B717-AE1A-0177-9CEB28044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4C673-64FD-2EBC-844E-7F5377E1E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2BA77-363D-A6AE-99A7-6819EF9F2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C1D9B-55BC-1B40-9230-7FC5CA66EB37}" type="datetimeFigureOut">
              <a:rPr lang="en-US" smtClean="0"/>
              <a:t>7/12/22</a:t>
            </a:fld>
            <a:endParaRPr lang="en-US"/>
          </a:p>
        </p:txBody>
      </p:sp>
      <p:sp>
        <p:nvSpPr>
          <p:cNvPr id="5" name="Footer Placeholder 4">
            <a:extLst>
              <a:ext uri="{FF2B5EF4-FFF2-40B4-BE49-F238E27FC236}">
                <a16:creationId xmlns:a16="http://schemas.microsoft.com/office/drawing/2014/main" id="{C5D44A57-30C7-7E69-51B5-FC7B48366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82E90D-2A55-2324-E8CA-15AE7E5BE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6BCC-A3E1-3049-980C-AE45E2EE526A}" type="slidenum">
              <a:rPr lang="en-US" smtClean="0"/>
              <a:t>‹#›</a:t>
            </a:fld>
            <a:endParaRPr lang="en-US"/>
          </a:p>
        </p:txBody>
      </p:sp>
    </p:spTree>
    <p:extLst>
      <p:ext uri="{BB962C8B-B14F-4D97-AF65-F5344CB8AC3E}">
        <p14:creationId xmlns:p14="http://schemas.microsoft.com/office/powerpoint/2010/main" val="2564159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solidFill>
            <a:schemeClr val="bg1"/>
          </a:solid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324586054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D9335BBA-F1DA-FE40-BB63-EBC188D2CC9C}" type="slidenum">
              <a:rPr lang="en-US" smtClean="0"/>
              <a:t>‹#›</a:t>
            </a:fld>
            <a:endParaRPr lang="en-US"/>
          </a:p>
        </p:txBody>
      </p:sp>
    </p:spTree>
    <p:extLst>
      <p:ext uri="{BB962C8B-B14F-4D97-AF65-F5344CB8AC3E}">
        <p14:creationId xmlns:p14="http://schemas.microsoft.com/office/powerpoint/2010/main" val="2410667444"/>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61"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nboyes.com/2011/10/14/john-snow-and-serendipity/pumps-and-deaths-drop/"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uberule.com/"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guides/zxxbgk7/revision/1"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equip.learning.com/computational-thinking" TargetMode="External"/><Relationship Id="rId7" Type="http://schemas.openxmlformats.org/officeDocument/2006/relationships/hyperlink" Target="https://www.britannica.com/technology/pattern-recognition-computer-science"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hyperlink" Target="https://www.britannica.com/science/computer-science" TargetMode="External"/><Relationship Id="rId5" Type="http://schemas.openxmlformats.org/officeDocument/2006/relationships/hyperlink" Target="https://equip.learning.com/pattern-recognition-computational-thinking/" TargetMode="External"/><Relationship Id="rId4" Type="http://schemas.openxmlformats.org/officeDocument/2006/relationships/hyperlink" Target="https://equip.learning.com/author/anna-mcveigh-murph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0133-54E4-4C42-AB39-D139C7D6D891}"/>
              </a:ext>
            </a:extLst>
          </p:cNvPr>
          <p:cNvSpPr>
            <a:spLocks noGrp="1"/>
          </p:cNvSpPr>
          <p:nvPr>
            <p:ph type="ctrTitle"/>
          </p:nvPr>
        </p:nvSpPr>
        <p:spPr/>
        <p:txBody>
          <a:bodyPr/>
          <a:lstStyle/>
          <a:p>
            <a:r>
              <a:rPr lang="en" dirty="0"/>
              <a:t>Pattern Recognition in the AYA curriculum</a:t>
            </a:r>
            <a:endParaRPr lang="en-US" dirty="0"/>
          </a:p>
        </p:txBody>
      </p:sp>
    </p:spTree>
    <p:extLst>
      <p:ext uri="{BB962C8B-B14F-4D97-AF65-F5344CB8AC3E}">
        <p14:creationId xmlns:p14="http://schemas.microsoft.com/office/powerpoint/2010/main" val="156752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995A-F8ED-D64B-922F-70C3FA23C228}"/>
              </a:ext>
            </a:extLst>
          </p:cNvPr>
          <p:cNvSpPr>
            <a:spLocks noGrp="1"/>
          </p:cNvSpPr>
          <p:nvPr>
            <p:ph type="title"/>
          </p:nvPr>
        </p:nvSpPr>
        <p:spPr/>
        <p:txBody>
          <a:bodyPr>
            <a:normAutofit/>
          </a:bodyPr>
          <a:lstStyle/>
          <a:p>
            <a:r>
              <a:rPr lang="en-US" dirty="0"/>
              <a:t>Map of Water Pumps and Cholera Deaths</a:t>
            </a:r>
            <a:endParaRPr lang="en-US" sz="2000" dirty="0"/>
          </a:p>
        </p:txBody>
      </p:sp>
      <p:sp>
        <p:nvSpPr>
          <p:cNvPr id="3" name="TextBox 2" descr="Dots on a map showing location of water pumps and cholera deaths">
            <a:extLst>
              <a:ext uri="{FF2B5EF4-FFF2-40B4-BE49-F238E27FC236}">
                <a16:creationId xmlns:a16="http://schemas.microsoft.com/office/drawing/2014/main" id="{C490F448-0C18-BF59-7923-E6AFF7BB2263}"/>
              </a:ext>
            </a:extLst>
          </p:cNvPr>
          <p:cNvSpPr txBox="1"/>
          <p:nvPr/>
        </p:nvSpPr>
        <p:spPr>
          <a:xfrm>
            <a:off x="818569" y="2041492"/>
            <a:ext cx="5947991" cy="2308324"/>
          </a:xfrm>
          <a:prstGeom prst="rect">
            <a:avLst/>
          </a:prstGeom>
          <a:solidFill>
            <a:schemeClr val="bg1"/>
          </a:solidFill>
        </p:spPr>
        <p:txBody>
          <a:bodyPr wrap="square" rtlCol="0">
            <a:spAutoFit/>
          </a:bodyPr>
          <a:lstStyle/>
          <a:p>
            <a:r>
              <a:rPr lang="en-US" b="1" dirty="0"/>
              <a:t>Locations of water pumps and cholera deaths</a:t>
            </a:r>
            <a:br>
              <a:rPr lang="en-US" b="1" dirty="0"/>
            </a:br>
            <a:r>
              <a:rPr lang="en-US" dirty="0"/>
              <a:t>By Don Boyes / October 14, 2011, from </a:t>
            </a:r>
            <a:r>
              <a:rPr lang="en-US" dirty="0">
                <a:hlinkClick r:id="rId2"/>
              </a:rPr>
              <a:t>https://donboyes.com/2011/10/14/john-snow-and-serendipity/pumps-and-deaths-drop/</a:t>
            </a:r>
            <a:endParaRPr lang="en-US" dirty="0"/>
          </a:p>
          <a:p>
            <a:endParaRPr lang="en-US" dirty="0"/>
          </a:p>
          <a:p>
            <a:r>
              <a:rPr lang="en-US" b="1" dirty="0"/>
              <a:t>Blue</a:t>
            </a:r>
            <a:r>
              <a:rPr lang="en-US" dirty="0"/>
              <a:t>:  water wells</a:t>
            </a:r>
          </a:p>
          <a:p>
            <a:r>
              <a:rPr lang="en-US" b="1" dirty="0"/>
              <a:t>Red</a:t>
            </a:r>
            <a:r>
              <a:rPr lang="en-US" dirty="0"/>
              <a:t>:  homes of cholera patients</a:t>
            </a:r>
          </a:p>
          <a:p>
            <a:endParaRPr lang="en-US" dirty="0"/>
          </a:p>
        </p:txBody>
      </p:sp>
      <p:pic>
        <p:nvPicPr>
          <p:cNvPr id="5" name="Content Placeholder 4" descr="Dots showing map of locations of home of cholera deaths and water pumps. Cluster is around a large group of water pumps in the center of the image">
            <a:extLst>
              <a:ext uri="{FF2B5EF4-FFF2-40B4-BE49-F238E27FC236}">
                <a16:creationId xmlns:a16="http://schemas.microsoft.com/office/drawing/2014/main" id="{0EC6DAAB-A90C-3A4C-AA3E-3DCA15FCE24A}"/>
              </a:ext>
            </a:extLst>
          </p:cNvPr>
          <p:cNvPicPr>
            <a:picLocks noGrp="1" noChangeAspect="1"/>
          </p:cNvPicPr>
          <p:nvPr>
            <p:ph idx="1"/>
          </p:nvPr>
        </p:nvPicPr>
        <p:blipFill>
          <a:blip r:embed="rId3"/>
          <a:stretch>
            <a:fillRect/>
          </a:stretch>
        </p:blipFill>
        <p:spPr>
          <a:xfrm>
            <a:off x="6988930" y="1350203"/>
            <a:ext cx="4718887" cy="4750451"/>
          </a:xfrm>
        </p:spPr>
      </p:pic>
    </p:spTree>
    <p:extLst>
      <p:ext uri="{BB962C8B-B14F-4D97-AF65-F5344CB8AC3E}">
        <p14:creationId xmlns:p14="http://schemas.microsoft.com/office/powerpoint/2010/main" val="31609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2EF8-CD27-C745-BDE4-43C97E859EE5}"/>
              </a:ext>
            </a:extLst>
          </p:cNvPr>
          <p:cNvSpPr>
            <a:spLocks noGrp="1"/>
          </p:cNvSpPr>
          <p:nvPr>
            <p:ph type="title"/>
          </p:nvPr>
        </p:nvSpPr>
        <p:spPr/>
        <p:txBody>
          <a:bodyPr/>
          <a:lstStyle/>
          <a:p>
            <a:r>
              <a:rPr lang="en-US" dirty="0"/>
              <a:t>Example Exercise</a:t>
            </a:r>
          </a:p>
        </p:txBody>
      </p:sp>
      <p:sp>
        <p:nvSpPr>
          <p:cNvPr id="3" name="Content Placeholder 2">
            <a:extLst>
              <a:ext uri="{FF2B5EF4-FFF2-40B4-BE49-F238E27FC236}">
                <a16:creationId xmlns:a16="http://schemas.microsoft.com/office/drawing/2014/main" id="{66DA42F2-4337-3243-A313-54C9CF44CD12}"/>
              </a:ext>
            </a:extLst>
          </p:cNvPr>
          <p:cNvSpPr>
            <a:spLocks noGrp="1"/>
          </p:cNvSpPr>
          <p:nvPr>
            <p:ph idx="1"/>
          </p:nvPr>
        </p:nvSpPr>
        <p:spPr>
          <a:solidFill>
            <a:schemeClr val="bg1"/>
          </a:solidFill>
        </p:spPr>
        <p:txBody>
          <a:bodyPr/>
          <a:lstStyle/>
          <a:p>
            <a:r>
              <a:rPr lang="en-US" dirty="0"/>
              <a:t>Suppose that you observe that the grades of one of your students have recently fallen dramatically.</a:t>
            </a:r>
          </a:p>
          <a:p>
            <a:pPr lvl="1"/>
            <a:r>
              <a:rPr lang="en-US" dirty="0"/>
              <a:t>What characteristics of this students might you examine to look for patterns?</a:t>
            </a:r>
          </a:p>
          <a:p>
            <a:pPr lvl="1"/>
            <a:r>
              <a:rPr lang="en-US" dirty="0"/>
              <a:t>E.g., are the issues with understanding of language</a:t>
            </a:r>
          </a:p>
          <a:p>
            <a:pPr lvl="1"/>
            <a:r>
              <a:rPr lang="en-US" dirty="0"/>
              <a:t>Are the issues primarily in one area, say math</a:t>
            </a:r>
          </a:p>
          <a:p>
            <a:pPr lvl="1"/>
            <a:r>
              <a:rPr lang="en-US" dirty="0"/>
              <a:t>Has the student had any health problems?</a:t>
            </a:r>
          </a:p>
          <a:p>
            <a:pPr lvl="1"/>
            <a:r>
              <a:rPr lang="en-US" dirty="0"/>
              <a:t>Is there an increase in stress at home for the student?</a:t>
            </a:r>
          </a:p>
          <a:p>
            <a:pPr lvl="1"/>
            <a:r>
              <a:rPr lang="en-US" dirty="0"/>
              <a:t>Does the student have more problems in the afternoon than in the morning, or vice versa</a:t>
            </a:r>
          </a:p>
        </p:txBody>
      </p:sp>
    </p:spTree>
    <p:extLst>
      <p:ext uri="{BB962C8B-B14F-4D97-AF65-F5344CB8AC3E}">
        <p14:creationId xmlns:p14="http://schemas.microsoft.com/office/powerpoint/2010/main" val="72467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34D3-A89B-A0F3-84B5-A18CB2859BF2}"/>
              </a:ext>
            </a:extLst>
          </p:cNvPr>
          <p:cNvSpPr>
            <a:spLocks noGrp="1"/>
          </p:cNvSpPr>
          <p:nvPr>
            <p:ph type="title"/>
          </p:nvPr>
        </p:nvSpPr>
        <p:spPr/>
        <p:txBody>
          <a:bodyPr/>
          <a:lstStyle/>
          <a:p>
            <a:r>
              <a:rPr lang="en-US" dirty="0"/>
              <a:t>Example The Cube Rule of Food Identification (link to external site)</a:t>
            </a:r>
          </a:p>
        </p:txBody>
      </p:sp>
      <p:pic>
        <p:nvPicPr>
          <p:cNvPr id="5" name="Picture 4" descr="The Cube Rule of Food Identification when click it links to the website">
            <a:hlinkClick r:id="rId2"/>
            <a:extLst>
              <a:ext uri="{FF2B5EF4-FFF2-40B4-BE49-F238E27FC236}">
                <a16:creationId xmlns:a16="http://schemas.microsoft.com/office/drawing/2014/main" id="{3278A78E-2234-A015-2D68-7BA2F0E9E72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999248" y="1555473"/>
            <a:ext cx="6648825" cy="4709160"/>
          </a:xfrm>
          <a:prstGeom prst="rect">
            <a:avLst/>
          </a:prstGeom>
        </p:spPr>
      </p:pic>
    </p:spTree>
    <p:extLst>
      <p:ext uri="{BB962C8B-B14F-4D97-AF65-F5344CB8AC3E}">
        <p14:creationId xmlns:p14="http://schemas.microsoft.com/office/powerpoint/2010/main" val="203040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7EF0-F12D-E749-A396-320C88CA3034}"/>
              </a:ext>
            </a:extLst>
          </p:cNvPr>
          <p:cNvSpPr>
            <a:spLocks noGrp="1"/>
          </p:cNvSpPr>
          <p:nvPr>
            <p:ph type="title"/>
          </p:nvPr>
        </p:nvSpPr>
        <p:spPr/>
        <p:txBody>
          <a:bodyPr/>
          <a:lstStyle/>
          <a:p>
            <a:r>
              <a:rPr lang="en-US" dirty="0"/>
              <a:t>Pattern Recognition</a:t>
            </a:r>
          </a:p>
        </p:txBody>
      </p:sp>
      <p:sp>
        <p:nvSpPr>
          <p:cNvPr id="3" name="Content Placeholder 2">
            <a:extLst>
              <a:ext uri="{FF2B5EF4-FFF2-40B4-BE49-F238E27FC236}">
                <a16:creationId xmlns:a16="http://schemas.microsoft.com/office/drawing/2014/main" id="{DAEAF846-E6E7-364A-964D-D9F878939F18}"/>
              </a:ext>
            </a:extLst>
          </p:cNvPr>
          <p:cNvSpPr>
            <a:spLocks noGrp="1"/>
          </p:cNvSpPr>
          <p:nvPr>
            <p:ph idx="1"/>
          </p:nvPr>
        </p:nvSpPr>
        <p:spPr>
          <a:solidFill>
            <a:schemeClr val="bg1"/>
          </a:solidFill>
        </p:spPr>
        <p:txBody>
          <a:bodyPr/>
          <a:lstStyle/>
          <a:p>
            <a:pPr marL="114300" indent="0" fontAlgn="base">
              <a:buNone/>
            </a:pPr>
            <a:r>
              <a:rPr lang="en-US" dirty="0"/>
              <a:t>Pattern Recognition is finding the similarities or patterns among small, decomposed problems that can help us solve more complex problems more efficiently. </a:t>
            </a:r>
          </a:p>
          <a:p>
            <a:pPr marL="114300" indent="0" fontAlgn="base">
              <a:buNone/>
            </a:pPr>
            <a:endParaRPr lang="en-US" dirty="0"/>
          </a:p>
          <a:p>
            <a:pPr marL="114300" indent="0" fontAlgn="base">
              <a:buNone/>
            </a:pPr>
            <a:r>
              <a:rPr lang="en-US" dirty="0"/>
              <a:t>While that sounds complicated, we actually use pattern recognition all the time to figure out everyday problems! For example, have you sorted matching pairs of socks? This is a form of pattern recognition because you used the features of the socks in order to sort them into groups.</a:t>
            </a:r>
          </a:p>
          <a:p>
            <a:pPr marL="114300" indent="0">
              <a:buNone/>
            </a:pPr>
            <a:endParaRPr lang="en-US" dirty="0"/>
          </a:p>
          <a:p>
            <a:pPr lvl="1"/>
            <a:r>
              <a:rPr lang="en-US" dirty="0"/>
              <a:t>involves finding the similarities or patterns among small, decomposed problems that can help us solve more complex problems more efficiently. </a:t>
            </a:r>
          </a:p>
          <a:p>
            <a:pPr marL="596900" lvl="1" indent="0" algn="r">
              <a:buNone/>
            </a:pPr>
            <a:r>
              <a:rPr lang="en-US" dirty="0"/>
              <a:t>BBC. ”Pattern Recognition” Bitesize 2022</a:t>
            </a:r>
          </a:p>
          <a:p>
            <a:pPr marL="596900" lvl="1" indent="0" algn="r">
              <a:buNone/>
            </a:pPr>
            <a:r>
              <a:rPr lang="en-US" dirty="0"/>
              <a:t> </a:t>
            </a:r>
            <a:r>
              <a:rPr lang="en-US" dirty="0">
                <a:hlinkClick r:id="rId2"/>
              </a:rPr>
              <a:t>https://www.bbc.co.uk/bitesize/guides/zxxbgk7/revision/1</a:t>
            </a:r>
            <a:r>
              <a:rPr lang="en-US" dirty="0"/>
              <a:t>]</a:t>
            </a:r>
          </a:p>
          <a:p>
            <a:pPr lvl="1"/>
            <a:r>
              <a:rPr lang="en-US" dirty="0"/>
              <a:t>Note that the first step in pattern recognition is often </a:t>
            </a:r>
            <a:r>
              <a:rPr lang="en-US" i="1" u="sng" dirty="0"/>
              <a:t>decomposition</a:t>
            </a:r>
          </a:p>
        </p:txBody>
      </p:sp>
    </p:spTree>
    <p:extLst>
      <p:ext uri="{BB962C8B-B14F-4D97-AF65-F5344CB8AC3E}">
        <p14:creationId xmlns:p14="http://schemas.microsoft.com/office/powerpoint/2010/main" val="415141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DD6D-85D3-3D4B-B05B-FF8FB74DB88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8B7BBE0-04EE-3F41-8A13-53BDF88BBCD0}"/>
              </a:ext>
            </a:extLst>
          </p:cNvPr>
          <p:cNvSpPr>
            <a:spLocks noGrp="1"/>
          </p:cNvSpPr>
          <p:nvPr>
            <p:ph idx="1"/>
          </p:nvPr>
        </p:nvSpPr>
        <p:spPr>
          <a:xfrm>
            <a:off x="530352" y="1216152"/>
            <a:ext cx="11009376" cy="5157216"/>
          </a:xfrm>
          <a:solidFill>
            <a:schemeClr val="bg1"/>
          </a:solidFill>
        </p:spPr>
        <p:txBody>
          <a:bodyPr>
            <a:normAutofit/>
          </a:bodyPr>
          <a:lstStyle/>
          <a:p>
            <a:r>
              <a:rPr lang="en-US" dirty="0"/>
              <a:t>Suppose that you are a high school English teacher.  You have noticed that some of the students are reasonably good writers and others are very poor.  That is, the grades are bi-modal: essay grades are either in the A-B range, or are in the D-F range.</a:t>
            </a:r>
          </a:p>
          <a:p>
            <a:pPr lvl="1"/>
            <a:r>
              <a:rPr lang="en-US" dirty="0"/>
              <a:t>You collect some data based on some observation. (That is, you have an initial hypothesis.)</a:t>
            </a:r>
          </a:p>
          <a:p>
            <a:pPr lvl="1"/>
            <a:r>
              <a:rPr lang="en-US" dirty="0"/>
              <a:t>It seems that students who type their papers get good grades, those who write these by hand get poor grades.</a:t>
            </a:r>
          </a:p>
          <a:p>
            <a:pPr lvl="2"/>
            <a:r>
              <a:rPr lang="en-US" dirty="0"/>
              <a:t>That is, you have identifies two clusters</a:t>
            </a:r>
          </a:p>
          <a:p>
            <a:pPr lvl="1"/>
            <a:r>
              <a:rPr lang="en-US" dirty="0"/>
              <a:t>Is this relevant or not?</a:t>
            </a:r>
          </a:p>
          <a:p>
            <a:pPr lvl="2"/>
            <a:r>
              <a:rPr lang="en-US" dirty="0"/>
              <a:t>Are you grading these differently? That is, is your grading biased?</a:t>
            </a:r>
          </a:p>
          <a:p>
            <a:pPr lvl="1"/>
            <a:r>
              <a:rPr lang="en-US" dirty="0"/>
              <a:t>Is there other characteristics that you should investigate</a:t>
            </a:r>
          </a:p>
          <a:p>
            <a:pPr lvl="2"/>
            <a:r>
              <a:rPr lang="en-US" dirty="0"/>
              <a:t>For example, suppose that the students who typed the essays did that because many of them attended a summer writing camp where typing was required</a:t>
            </a:r>
          </a:p>
        </p:txBody>
      </p:sp>
    </p:spTree>
    <p:extLst>
      <p:ext uri="{BB962C8B-B14F-4D97-AF65-F5344CB8AC3E}">
        <p14:creationId xmlns:p14="http://schemas.microsoft.com/office/powerpoint/2010/main" val="26052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Pattern Recognition in CS and CT</a:t>
            </a:r>
            <a:endParaRPr dirty="0"/>
          </a:p>
        </p:txBody>
      </p:sp>
      <p:sp>
        <p:nvSpPr>
          <p:cNvPr id="122" name="Google Shape;122;p24"/>
          <p:cNvSpPr txBox="1">
            <a:spLocks noGrp="1"/>
          </p:cNvSpPr>
          <p:nvPr>
            <p:ph type="body" idx="1"/>
          </p:nvPr>
        </p:nvSpPr>
        <p:spPr>
          <a:prstGeom prst="rect">
            <a:avLst/>
          </a:prstGeom>
          <a:solidFill>
            <a:schemeClr val="bg1"/>
          </a:solidFill>
        </p:spPr>
        <p:txBody>
          <a:bodyPr spcFirstLastPara="1" vert="horz" wrap="square" lIns="121900" tIns="121900" rIns="121900" bIns="121900" rtlCol="0" anchor="t" anchorCtr="0">
            <a:normAutofit fontScale="92500" lnSpcReduction="20000"/>
          </a:bodyPr>
          <a:lstStyle/>
          <a:p>
            <a:pPr marL="0" indent="0">
              <a:buNone/>
            </a:pPr>
            <a:r>
              <a:rPr lang="en" sz="2000" dirty="0">
                <a:solidFill>
                  <a:srgbClr val="1A1A1A"/>
                </a:solidFill>
                <a:latin typeface="Calibri"/>
                <a:ea typeface="Calibri"/>
                <a:cs typeface="Calibri"/>
                <a:sym typeface="Calibri"/>
              </a:rPr>
              <a:t>Specifically, with </a:t>
            </a:r>
            <a:r>
              <a:rPr lang="en" sz="2000" dirty="0">
                <a:solidFill>
                  <a:srgbClr val="1A1A1A"/>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computational thinking</a:t>
            </a:r>
            <a:r>
              <a:rPr lang="en" sz="2000" dirty="0">
                <a:solidFill>
                  <a:srgbClr val="1A1A1A"/>
                </a:solidFill>
                <a:latin typeface="Calibri"/>
                <a:ea typeface="Calibri"/>
                <a:cs typeface="Calibri"/>
                <a:sym typeface="Calibri"/>
              </a:rPr>
              <a:t>, pattern recognition occurs as people study the different decomposed problems… Through analysis, students recognize patterns or connections among the different pieces of the larger problem. These patterns can be both shared similarities and shared differences. This concept is essential to building understanding amid dense information and goes well beyond recognizing patterns amongst sequences of numbers, characters, or symbols.</a:t>
            </a:r>
          </a:p>
          <a:p>
            <a:pPr marL="0" indent="0">
              <a:buNone/>
            </a:pPr>
            <a:endParaRPr lang="en" sz="2000" dirty="0">
              <a:solidFill>
                <a:srgbClr val="1A1A1A"/>
              </a:solidFill>
              <a:latin typeface="Calibri"/>
              <a:ea typeface="Calibri"/>
              <a:cs typeface="Calibri"/>
              <a:sym typeface="Calibri"/>
            </a:endParaRPr>
          </a:p>
          <a:p>
            <a:pPr marL="0" indent="0" algn="r">
              <a:buNone/>
            </a:pPr>
            <a:r>
              <a:rPr lang="en" sz="2000" dirty="0">
                <a:solidFill>
                  <a:srgbClr val="1A1A1A"/>
                </a:solidFill>
                <a:latin typeface="Calibri"/>
                <a:ea typeface="Calibri"/>
                <a:cs typeface="Calibri"/>
                <a:sym typeface="Calibri"/>
              </a:rPr>
              <a:t>[from Anna</a:t>
            </a:r>
            <a:r>
              <a:rPr lang="en" sz="2000" dirty="0">
                <a:solidFill>
                  <a:srgbClr val="1A1A1A"/>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McVeigh-Murphy</a:t>
            </a:r>
            <a:r>
              <a:rPr lang="en" sz="2000" dirty="0">
                <a:solidFill>
                  <a:srgbClr val="1A1A1A"/>
                </a:solidFill>
                <a:latin typeface="Calibri"/>
                <a:ea typeface="Calibri"/>
                <a:cs typeface="Calibri"/>
                <a:sym typeface="Calibri"/>
              </a:rPr>
              <a:t>, The One About Pattern Recognition in Computational Thinking, </a:t>
            </a:r>
          </a:p>
          <a:p>
            <a:pPr marL="0" indent="0" algn="r">
              <a:buNone/>
            </a:pPr>
            <a:r>
              <a:rPr lang="en" sz="2000" dirty="0">
                <a:solidFill>
                  <a:srgbClr val="1A1A1A"/>
                </a:solidFill>
                <a:latin typeface="Calibri"/>
                <a:ea typeface="Calibri"/>
                <a:cs typeface="Calibri"/>
                <a:sym typeface="Calibri"/>
              </a:rPr>
              <a:t>November 12,  2019, </a:t>
            </a:r>
            <a:r>
              <a:rPr lang="en" sz="2100" u="sng" dirty="0">
                <a:solidFill>
                  <a:schemeClr val="hlink"/>
                </a:solidFill>
                <a:latin typeface="Calibri" panose="020F0502020204030204" pitchFamily="34" charset="0"/>
                <a:ea typeface="Roboto"/>
                <a:cs typeface="Calibri" panose="020F0502020204030204" pitchFamily="34" charset="0"/>
                <a:sym typeface="Roboto"/>
                <a:hlinkClick r:id="rId5"/>
              </a:rPr>
              <a:t>https://equip.learning.com/pattern-recognition-computational-thinking/</a:t>
            </a:r>
            <a:r>
              <a:rPr lang="en" sz="2100" dirty="0">
                <a:solidFill>
                  <a:srgbClr val="676767"/>
                </a:solidFill>
                <a:latin typeface="Calibri" panose="020F0502020204030204" pitchFamily="34" charset="0"/>
                <a:ea typeface="Roboto"/>
                <a:cs typeface="Calibri" panose="020F0502020204030204" pitchFamily="34" charset="0"/>
                <a:sym typeface="Roboto"/>
              </a:rPr>
              <a:t> </a:t>
            </a:r>
            <a:r>
              <a:rPr lang="en" sz="1600" dirty="0">
                <a:solidFill>
                  <a:srgbClr val="676767"/>
                </a:solidFill>
                <a:latin typeface="Roboto"/>
                <a:ea typeface="Roboto"/>
                <a:cs typeface="Roboto"/>
                <a:sym typeface="Roboto"/>
              </a:rPr>
              <a:t>]</a:t>
            </a:r>
            <a:endParaRPr sz="1600" dirty="0">
              <a:solidFill>
                <a:srgbClr val="676767"/>
              </a:solidFill>
              <a:latin typeface="Roboto"/>
              <a:ea typeface="Roboto"/>
              <a:cs typeface="Roboto"/>
              <a:sym typeface="Roboto"/>
            </a:endParaRPr>
          </a:p>
          <a:p>
            <a:pPr marL="0" indent="0">
              <a:spcBef>
                <a:spcPts val="1600"/>
              </a:spcBef>
              <a:buNone/>
            </a:pPr>
            <a:r>
              <a:rPr lang="en" sz="2000" b="1" dirty="0">
                <a:solidFill>
                  <a:srgbClr val="1A1A1A"/>
                </a:solidFill>
                <a:latin typeface="Calibri"/>
                <a:ea typeface="Calibri"/>
                <a:cs typeface="Calibri"/>
                <a:sym typeface="Calibri"/>
              </a:rPr>
              <a:t>pattern recognition</a:t>
            </a:r>
            <a:r>
              <a:rPr lang="en" sz="2000" dirty="0">
                <a:solidFill>
                  <a:srgbClr val="1A1A1A"/>
                </a:solidFill>
                <a:latin typeface="Calibri"/>
                <a:ea typeface="Calibri"/>
                <a:cs typeface="Calibri"/>
                <a:sym typeface="Calibri"/>
              </a:rPr>
              <a:t>, in </a:t>
            </a:r>
            <a:r>
              <a:rPr lang="en" sz="2000" dirty="0">
                <a:solidFill>
                  <a:srgbClr val="14599D"/>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computer science</a:t>
            </a:r>
            <a:r>
              <a:rPr lang="en" sz="2000" dirty="0">
                <a:solidFill>
                  <a:srgbClr val="1A1A1A"/>
                </a:solidFill>
                <a:latin typeface="Calibri"/>
                <a:ea typeface="Calibri"/>
                <a:cs typeface="Calibri"/>
                <a:sym typeface="Calibri"/>
              </a:rPr>
              <a:t>, the imposition of identity on input data, such as speech, images, or a stream of text, by the recognition and delineation of patterns it contains and their relationships. Stages in pattern recognition may involve measurement of the object to identify distinguishing attributes, extraction of features for the defining attributes, and comparison with known patterns to determine a match or mismatch.</a:t>
            </a:r>
          </a:p>
          <a:p>
            <a:pPr marL="0" indent="0" algn="r">
              <a:spcBef>
                <a:spcPts val="1600"/>
              </a:spcBef>
              <a:buNone/>
            </a:pPr>
            <a:r>
              <a:rPr lang="en" sz="2000" dirty="0">
                <a:solidFill>
                  <a:srgbClr val="1A1A1A"/>
                </a:solidFill>
                <a:latin typeface="Calibri"/>
                <a:ea typeface="Calibri"/>
                <a:cs typeface="Calibri"/>
                <a:sym typeface="Calibri"/>
              </a:rPr>
              <a:t>[From: </a:t>
            </a:r>
            <a:r>
              <a:rPr lang="en" sz="2000" u="sng" dirty="0">
                <a:solidFill>
                  <a:schemeClr val="hlink"/>
                </a:solidFill>
                <a:latin typeface="Calibri"/>
                <a:ea typeface="Calibri"/>
                <a:cs typeface="Calibri"/>
                <a:sym typeface="Calibri"/>
                <a:hlinkClick r:id="rId7"/>
              </a:rPr>
              <a:t>https://www.britannica.com/technology/pattern-recognition-computer-science</a:t>
            </a:r>
            <a:r>
              <a:rPr lang="en" sz="2000" dirty="0">
                <a:solidFill>
                  <a:srgbClr val="1A1A1A"/>
                </a:solidFill>
                <a:latin typeface="Calibri"/>
                <a:ea typeface="Calibri"/>
                <a:cs typeface="Calibri"/>
                <a:sym typeface="Calibri"/>
              </a:rPr>
              <a:t> ]</a:t>
            </a:r>
            <a:endParaRPr sz="1600" dirty="0">
              <a:solidFill>
                <a:srgbClr val="676767"/>
              </a:solidFill>
              <a:latin typeface="Calibri"/>
              <a:ea typeface="Calibri"/>
              <a:cs typeface="Calibri"/>
              <a:sym typeface="Calibri"/>
            </a:endParaRPr>
          </a:p>
          <a:p>
            <a:pPr marL="0" indent="0">
              <a:spcBef>
                <a:spcPts val="1600"/>
              </a:spcBef>
              <a:buClr>
                <a:schemeClr val="dk1"/>
              </a:buClr>
              <a:buSzPct val="100000"/>
              <a:buNone/>
            </a:pPr>
            <a:endParaRPr sz="1467" dirty="0">
              <a:solidFill>
                <a:schemeClr val="dk1"/>
              </a:solidFill>
            </a:endParaRPr>
          </a:p>
          <a:p>
            <a:pPr marL="0" indent="0">
              <a:spcBef>
                <a:spcPts val="1600"/>
              </a:spcBef>
              <a:buNone/>
            </a:pPr>
            <a:endParaRPr sz="1800" dirty="0">
              <a:solidFill>
                <a:srgbClr val="676767"/>
              </a:solidFill>
              <a:highlight>
                <a:srgbClr val="FFFFFF"/>
              </a:highlight>
              <a:latin typeface="Roboto"/>
              <a:ea typeface="Roboto"/>
              <a:cs typeface="Roboto"/>
              <a:sym typeface="Roboto"/>
            </a:endParaRPr>
          </a:p>
          <a:p>
            <a:pPr marL="0" indent="0">
              <a:spcBef>
                <a:spcPts val="1600"/>
              </a:spcBef>
              <a:spcAft>
                <a:spcPts val="1600"/>
              </a:spcAft>
              <a:buNone/>
            </a:pPr>
            <a:endParaRPr sz="1800" dirty="0">
              <a:solidFill>
                <a:srgbClr val="676767"/>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CFE2-EDBB-BD4C-BAA1-FE9A31BF5C2B}"/>
              </a:ext>
            </a:extLst>
          </p:cNvPr>
          <p:cNvSpPr>
            <a:spLocks noGrp="1"/>
          </p:cNvSpPr>
          <p:nvPr>
            <p:ph type="title"/>
          </p:nvPr>
        </p:nvSpPr>
        <p:spPr/>
        <p:txBody>
          <a:bodyPr/>
          <a:lstStyle/>
          <a:p>
            <a:r>
              <a:rPr lang="en-US" dirty="0"/>
              <a:t>The Basics of Pattern Recognition</a:t>
            </a:r>
          </a:p>
        </p:txBody>
      </p:sp>
      <p:sp>
        <p:nvSpPr>
          <p:cNvPr id="3" name="Content Placeholder 2">
            <a:extLst>
              <a:ext uri="{FF2B5EF4-FFF2-40B4-BE49-F238E27FC236}">
                <a16:creationId xmlns:a16="http://schemas.microsoft.com/office/drawing/2014/main" id="{6286C7D6-A68A-2E4B-8E91-4DC3D20B0EB3}"/>
              </a:ext>
            </a:extLst>
          </p:cNvPr>
          <p:cNvSpPr>
            <a:spLocks noGrp="1"/>
          </p:cNvSpPr>
          <p:nvPr>
            <p:ph idx="1"/>
          </p:nvPr>
        </p:nvSpPr>
        <p:spPr>
          <a:solidFill>
            <a:schemeClr val="bg1"/>
          </a:solidFill>
        </p:spPr>
        <p:txBody>
          <a:bodyPr/>
          <a:lstStyle/>
          <a:p>
            <a:r>
              <a:rPr lang="en-US" dirty="0"/>
              <a:t>Recognizing similarities</a:t>
            </a:r>
          </a:p>
          <a:p>
            <a:pPr lvl="1"/>
            <a:r>
              <a:rPr lang="en-US" dirty="0"/>
              <a:t>Similarities in attributes</a:t>
            </a:r>
          </a:p>
          <a:p>
            <a:pPr lvl="2"/>
            <a:r>
              <a:rPr lang="en-US" dirty="0"/>
              <a:t>E.g., colors, size</a:t>
            </a:r>
          </a:p>
          <a:p>
            <a:pPr lvl="1"/>
            <a:r>
              <a:rPr lang="en-US" dirty="0"/>
              <a:t>Similarity in order</a:t>
            </a:r>
          </a:p>
          <a:p>
            <a:pPr lvl="2"/>
            <a:r>
              <a:rPr lang="en-US" dirty="0"/>
              <a:t>E.g., alternating red and green, or evens are large – odds are small</a:t>
            </a:r>
          </a:p>
          <a:p>
            <a:pPr lvl="1"/>
            <a:r>
              <a:rPr lang="en-US" dirty="0"/>
              <a:t>Visual patterns</a:t>
            </a:r>
          </a:p>
          <a:p>
            <a:pPr lvl="1"/>
            <a:r>
              <a:rPr lang="en-US" dirty="0"/>
              <a:t>Auditory patterns – use of the term “coke” in geographical areas of the US</a:t>
            </a:r>
          </a:p>
          <a:p>
            <a:pPr lvl="1"/>
            <a:r>
              <a:rPr lang="en-US" dirty="0"/>
              <a:t>Patterns of texture</a:t>
            </a:r>
          </a:p>
          <a:p>
            <a:r>
              <a:rPr lang="en-US" dirty="0"/>
              <a:t>Recognizing differences</a:t>
            </a:r>
          </a:p>
        </p:txBody>
      </p:sp>
    </p:spTree>
    <p:extLst>
      <p:ext uri="{BB962C8B-B14F-4D97-AF65-F5344CB8AC3E}">
        <p14:creationId xmlns:p14="http://schemas.microsoft.com/office/powerpoint/2010/main" val="186248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F61B-9074-AF4D-AAC0-70F64BEC6316}"/>
              </a:ext>
            </a:extLst>
          </p:cNvPr>
          <p:cNvSpPr>
            <a:spLocks noGrp="1"/>
          </p:cNvSpPr>
          <p:nvPr>
            <p:ph type="title"/>
          </p:nvPr>
        </p:nvSpPr>
        <p:spPr/>
        <p:txBody>
          <a:bodyPr/>
          <a:lstStyle/>
          <a:p>
            <a:r>
              <a:rPr lang="en-US" dirty="0"/>
              <a:t>Classification and Clustering</a:t>
            </a:r>
          </a:p>
        </p:txBody>
      </p:sp>
      <p:sp>
        <p:nvSpPr>
          <p:cNvPr id="3" name="Content Placeholder 2">
            <a:extLst>
              <a:ext uri="{FF2B5EF4-FFF2-40B4-BE49-F238E27FC236}">
                <a16:creationId xmlns:a16="http://schemas.microsoft.com/office/drawing/2014/main" id="{31596944-6C59-3541-B0DA-EEC37416953E}"/>
              </a:ext>
            </a:extLst>
          </p:cNvPr>
          <p:cNvSpPr>
            <a:spLocks noGrp="1"/>
          </p:cNvSpPr>
          <p:nvPr>
            <p:ph idx="1"/>
          </p:nvPr>
        </p:nvSpPr>
        <p:spPr>
          <a:solidFill>
            <a:schemeClr val="bg1"/>
          </a:solidFill>
        </p:spPr>
        <p:txBody>
          <a:bodyPr/>
          <a:lstStyle/>
          <a:p>
            <a:pPr fontAlgn="base"/>
            <a:r>
              <a:rPr lang="en-US" dirty="0"/>
              <a:t>Pattern recognition involves the classification and cluster of patterns. </a:t>
            </a:r>
          </a:p>
          <a:p>
            <a:pPr lvl="1" fontAlgn="base"/>
            <a:r>
              <a:rPr lang="en-US" dirty="0"/>
              <a:t>In classification, an appropriate class label is assigned to a pattern based on an abstraction that is generated using a set of training patterns or domain knowledge. Classification is used in supervised learning.</a:t>
            </a:r>
          </a:p>
          <a:p>
            <a:pPr lvl="1" fontAlgn="base"/>
            <a:r>
              <a:rPr lang="en-US" dirty="0"/>
              <a:t>Clustering generated a partition of the data which helps decision making, the specific decision-making activity of interest to us. Clustering is used in unsupervised learning.</a:t>
            </a:r>
          </a:p>
          <a:p>
            <a:pPr marL="596900" lvl="1" indent="0" algn="r" fontAlgn="base">
              <a:buNone/>
            </a:pPr>
            <a:r>
              <a:rPr lang="en-US" dirty="0"/>
              <a:t>[From https://</a:t>
            </a:r>
            <a:r>
              <a:rPr lang="en-US" dirty="0" err="1"/>
              <a:t>www.geeksforgeeks.org</a:t>
            </a:r>
            <a:r>
              <a:rPr lang="en-US" dirty="0"/>
              <a:t>/pattern-recognition-introduction/]</a:t>
            </a:r>
          </a:p>
        </p:txBody>
      </p:sp>
    </p:spTree>
    <p:extLst>
      <p:ext uri="{BB962C8B-B14F-4D97-AF65-F5344CB8AC3E}">
        <p14:creationId xmlns:p14="http://schemas.microsoft.com/office/powerpoint/2010/main" val="15564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8634-FD25-6E45-9A16-7DB47A2C5131}"/>
              </a:ext>
            </a:extLst>
          </p:cNvPr>
          <p:cNvSpPr>
            <a:spLocks noGrp="1"/>
          </p:cNvSpPr>
          <p:nvPr>
            <p:ph type="title"/>
          </p:nvPr>
        </p:nvSpPr>
        <p:spPr/>
        <p:txBody>
          <a:bodyPr/>
          <a:lstStyle/>
          <a:p>
            <a:r>
              <a:rPr lang="en-US" dirty="0"/>
              <a:t>Steps in Pattern Recognition	</a:t>
            </a:r>
          </a:p>
        </p:txBody>
      </p:sp>
      <p:sp>
        <p:nvSpPr>
          <p:cNvPr id="3" name="Content Placeholder 2">
            <a:extLst>
              <a:ext uri="{FF2B5EF4-FFF2-40B4-BE49-F238E27FC236}">
                <a16:creationId xmlns:a16="http://schemas.microsoft.com/office/drawing/2014/main" id="{B44E17A3-BE7B-5B4A-B27D-C1958C2EDDFB}"/>
              </a:ext>
            </a:extLst>
          </p:cNvPr>
          <p:cNvSpPr>
            <a:spLocks noGrp="1"/>
          </p:cNvSpPr>
          <p:nvPr>
            <p:ph idx="1"/>
          </p:nvPr>
        </p:nvSpPr>
        <p:spPr>
          <a:solidFill>
            <a:schemeClr val="bg1"/>
          </a:solidFill>
        </p:spPr>
        <p:txBody>
          <a:bodyPr/>
          <a:lstStyle/>
          <a:p>
            <a:r>
              <a:rPr lang="en-US" dirty="0"/>
              <a:t>Collect data that may be relevant</a:t>
            </a:r>
          </a:p>
          <a:p>
            <a:pPr lvl="1"/>
            <a:r>
              <a:rPr lang="en-US" dirty="0"/>
              <a:t>In general, this can involve collecting data corresponding to many characteristics.  The task can be difficult</a:t>
            </a:r>
          </a:p>
          <a:p>
            <a:pPr lvl="1"/>
            <a:r>
              <a:rPr lang="en-US" dirty="0"/>
              <a:t>However, you often have some insight into what the problem may be.</a:t>
            </a:r>
          </a:p>
          <a:p>
            <a:pPr lvl="2"/>
            <a:r>
              <a:rPr lang="en-US" dirty="0"/>
              <a:t>For example, an experienced physician will be able to recognize commonalities.</a:t>
            </a:r>
          </a:p>
          <a:p>
            <a:r>
              <a:rPr lang="en-US" dirty="0"/>
              <a:t>Cluster the data to find commonality</a:t>
            </a:r>
          </a:p>
          <a:p>
            <a:r>
              <a:rPr lang="en-US" dirty="0"/>
              <a:t>Determining whether those clusters are significant</a:t>
            </a:r>
          </a:p>
        </p:txBody>
      </p:sp>
    </p:spTree>
    <p:extLst>
      <p:ext uri="{BB962C8B-B14F-4D97-AF65-F5344CB8AC3E}">
        <p14:creationId xmlns:p14="http://schemas.microsoft.com/office/powerpoint/2010/main" val="2059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9B0C-4421-AC49-B006-41B5D5D271BE}"/>
              </a:ext>
            </a:extLst>
          </p:cNvPr>
          <p:cNvSpPr>
            <a:spLocks noGrp="1"/>
          </p:cNvSpPr>
          <p:nvPr>
            <p:ph type="title"/>
          </p:nvPr>
        </p:nvSpPr>
        <p:spPr/>
        <p:txBody>
          <a:bodyPr/>
          <a:lstStyle/>
          <a:p>
            <a:r>
              <a:rPr lang="en-US" dirty="0"/>
              <a:t>Example Disease Pattern in Cats</a:t>
            </a:r>
          </a:p>
        </p:txBody>
      </p:sp>
      <p:sp>
        <p:nvSpPr>
          <p:cNvPr id="3" name="Content Placeholder 2">
            <a:extLst>
              <a:ext uri="{FF2B5EF4-FFF2-40B4-BE49-F238E27FC236}">
                <a16:creationId xmlns:a16="http://schemas.microsoft.com/office/drawing/2014/main" id="{133482D2-48D2-2E4B-9032-C61EDA727D77}"/>
              </a:ext>
            </a:extLst>
          </p:cNvPr>
          <p:cNvSpPr>
            <a:spLocks noGrp="1"/>
          </p:cNvSpPr>
          <p:nvPr>
            <p:ph idx="1"/>
          </p:nvPr>
        </p:nvSpPr>
        <p:spPr>
          <a:solidFill>
            <a:schemeClr val="bg1"/>
          </a:solidFill>
        </p:spPr>
        <p:txBody>
          <a:bodyPr/>
          <a:lstStyle/>
          <a:p>
            <a:r>
              <a:rPr lang="en-US" dirty="0"/>
              <a:t>Suppose that you were a small animal veterinarian who noticed an large increase in disease in cats in your geographical area. You would like to understand the source of the increase. </a:t>
            </a:r>
          </a:p>
          <a:p>
            <a:pPr lvl="1"/>
            <a:r>
              <a:rPr lang="en-US" dirty="0"/>
              <a:t>What characteristics might you examine to look for a pattern?</a:t>
            </a:r>
          </a:p>
          <a:p>
            <a:pPr lvl="2"/>
            <a:r>
              <a:rPr lang="en-US" dirty="0"/>
              <a:t>For example:</a:t>
            </a:r>
          </a:p>
          <a:p>
            <a:pPr lvl="3"/>
            <a:r>
              <a:rPr lang="en-US" dirty="0"/>
              <a:t>Are the diseased cats all of a similar age?</a:t>
            </a:r>
          </a:p>
          <a:p>
            <a:pPr lvl="3"/>
            <a:r>
              <a:rPr lang="en-US" dirty="0"/>
              <a:t>Are they all male?  Or all female?</a:t>
            </a:r>
          </a:p>
          <a:p>
            <a:pPr lvl="3"/>
            <a:r>
              <a:rPr lang="en-US" dirty="0"/>
              <a:t>Are they all short-haired?</a:t>
            </a:r>
          </a:p>
          <a:p>
            <a:pPr lvl="1"/>
            <a:r>
              <a:rPr lang="en-US" dirty="0"/>
              <a:t>What other characteristics might you examine?  </a:t>
            </a:r>
          </a:p>
          <a:p>
            <a:r>
              <a:rPr lang="en-US" dirty="0"/>
              <a:t>How would you organize this data to look for clusters?</a:t>
            </a:r>
          </a:p>
          <a:p>
            <a:pPr lvl="1"/>
            <a:r>
              <a:rPr lang="en-US" dirty="0"/>
              <a:t>You might graph the data in some way</a:t>
            </a:r>
          </a:p>
        </p:txBody>
      </p:sp>
    </p:spTree>
    <p:extLst>
      <p:ext uri="{BB962C8B-B14F-4D97-AF65-F5344CB8AC3E}">
        <p14:creationId xmlns:p14="http://schemas.microsoft.com/office/powerpoint/2010/main" val="10567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1AF1-E4EA-744E-8218-BE4D8AAF8CFF}"/>
              </a:ext>
            </a:extLst>
          </p:cNvPr>
          <p:cNvSpPr>
            <a:spLocks noGrp="1"/>
          </p:cNvSpPr>
          <p:nvPr>
            <p:ph type="title"/>
          </p:nvPr>
        </p:nvSpPr>
        <p:spPr/>
        <p:txBody>
          <a:bodyPr/>
          <a:lstStyle/>
          <a:p>
            <a:r>
              <a:rPr lang="en-US" dirty="0"/>
              <a:t>Example Cause of Cholera </a:t>
            </a:r>
          </a:p>
        </p:txBody>
      </p:sp>
      <p:sp>
        <p:nvSpPr>
          <p:cNvPr id="3" name="Content Placeholder 2">
            <a:extLst>
              <a:ext uri="{FF2B5EF4-FFF2-40B4-BE49-F238E27FC236}">
                <a16:creationId xmlns:a16="http://schemas.microsoft.com/office/drawing/2014/main" id="{3F6E398A-C15F-CD45-AACC-4573388EC2AC}"/>
              </a:ext>
            </a:extLst>
          </p:cNvPr>
          <p:cNvSpPr>
            <a:spLocks noGrp="1"/>
          </p:cNvSpPr>
          <p:nvPr>
            <p:ph idx="1"/>
          </p:nvPr>
        </p:nvSpPr>
        <p:spPr>
          <a:solidFill>
            <a:schemeClr val="bg1"/>
          </a:solidFill>
        </p:spPr>
        <p:txBody>
          <a:bodyPr/>
          <a:lstStyle/>
          <a:p>
            <a:r>
              <a:rPr lang="en-US" dirty="0"/>
              <a:t>Dr. John Snow </a:t>
            </a:r>
          </a:p>
          <a:p>
            <a:pPr lvl="1"/>
            <a:r>
              <a:rPr lang="en-US" dirty="0"/>
              <a:t>London England, 1854</a:t>
            </a:r>
          </a:p>
          <a:p>
            <a:pPr lvl="1"/>
            <a:r>
              <a:rPr lang="en-US" dirty="0"/>
              <a:t>An outbreak of cholera</a:t>
            </a:r>
          </a:p>
          <a:p>
            <a:pPr lvl="1"/>
            <a:r>
              <a:rPr lang="en-US" dirty="0"/>
              <a:t>He (and some other scientist and physicians) thought that drinking water might be the source</a:t>
            </a:r>
          </a:p>
          <a:p>
            <a:pPr lvl="2"/>
            <a:r>
              <a:rPr lang="en-US" dirty="0"/>
              <a:t>But not everyone was convinced of this</a:t>
            </a:r>
          </a:p>
          <a:p>
            <a:pPr lvl="1"/>
            <a:r>
              <a:rPr lang="en-US" dirty="0"/>
              <a:t>He mapped the homes of cholera victims and common water sources (wells) </a:t>
            </a:r>
          </a:p>
        </p:txBody>
      </p:sp>
    </p:spTree>
    <p:extLst>
      <p:ext uri="{BB962C8B-B14F-4D97-AF65-F5344CB8AC3E}">
        <p14:creationId xmlns:p14="http://schemas.microsoft.com/office/powerpoint/2010/main" val="24432927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 Science and Computational Thinking Introduction for download" id="{CD5147CB-6ACE-0347-9BEA-833B1B1154C5}" vid="{59C8E0E6-971B-8147-9ED6-935AD224E42D}"/>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 Science and Computational Thinking Introduction for download" id="{CD5147CB-6ACE-0347-9BEA-833B1B1154C5}" vid="{59C8E0E6-971B-8147-9ED6-935AD224E4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1023</Words>
  <Application>Microsoft Macintosh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Roboto</vt:lpstr>
      <vt:lpstr>Custom Design</vt:lpstr>
      <vt:lpstr>Simple Light</vt:lpstr>
      <vt:lpstr>1_Simple Light</vt:lpstr>
      <vt:lpstr>Pattern Recognition in the AYA curriculum</vt:lpstr>
      <vt:lpstr>Pattern Recognition</vt:lpstr>
      <vt:lpstr>Example</vt:lpstr>
      <vt:lpstr>Pattern Recognition in CS and CT</vt:lpstr>
      <vt:lpstr>The Basics of Pattern Recognition</vt:lpstr>
      <vt:lpstr>Classification and Clustering</vt:lpstr>
      <vt:lpstr>Steps in Pattern Recognition </vt:lpstr>
      <vt:lpstr>Example Disease Pattern in Cats</vt:lpstr>
      <vt:lpstr>Example Cause of Cholera </vt:lpstr>
      <vt:lpstr>Map of Water Pumps and Cholera Deaths</vt:lpstr>
      <vt:lpstr>Example Exercise</vt:lpstr>
      <vt:lpstr>Example The Cube Rule of Food Identification (link to external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 Recognition in the AYA curriculum</dc:title>
  <dc:creator>Microsoft Office User</dc:creator>
  <cp:lastModifiedBy>Govreau, Cynthia Louise Ms.</cp:lastModifiedBy>
  <cp:revision>9</cp:revision>
  <dcterms:created xsi:type="dcterms:W3CDTF">2021-11-15T15:53:08Z</dcterms:created>
  <dcterms:modified xsi:type="dcterms:W3CDTF">2022-07-12T18:00:37Z</dcterms:modified>
</cp:coreProperties>
</file>