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4" r:id="rId5"/>
    <p:sldId id="274" r:id="rId6"/>
    <p:sldId id="259" r:id="rId7"/>
    <p:sldId id="260" r:id="rId8"/>
    <p:sldId id="261" r:id="rId9"/>
    <p:sldId id="264" r:id="rId10"/>
    <p:sldId id="265" r:id="rId11"/>
    <p:sldId id="266" r:id="rId12"/>
    <p:sldId id="262" r:id="rId13"/>
    <p:sldId id="275" r:id="rId14"/>
    <p:sldId id="267" r:id="rId15"/>
    <p:sldId id="268" r:id="rId16"/>
    <p:sldId id="269" r:id="rId17"/>
    <p:sldId id="276" r:id="rId18"/>
    <p:sldId id="270" r:id="rId19"/>
    <p:sldId id="271" r:id="rId20"/>
    <p:sldId id="272" r:id="rId21"/>
    <p:sldId id="273" r:id="rId22"/>
    <p:sldId id="277" r:id="rId23"/>
    <p:sldId id="278" r:id="rId24"/>
    <p:sldId id="279" r:id="rId25"/>
    <p:sldId id="280" r:id="rId26"/>
    <p:sldId id="281" r:id="rId27"/>
    <p:sldId id="282" r:id="rId28"/>
    <p:sldId id="283" r:id="rId2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55" autoAdjust="0"/>
    <p:restoredTop sz="94626"/>
  </p:normalViewPr>
  <p:slideViewPr>
    <p:cSldViewPr snapToGrid="0">
      <p:cViewPr varScale="1">
        <p:scale>
          <a:sx n="173" d="100"/>
          <a:sy n="173" d="100"/>
        </p:scale>
        <p:origin x="232"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6933"/>
            </a:lvl1pPr>
            <a:lvl2pPr lvl="1" algn="ctr">
              <a:spcBef>
                <a:spcPts val="0"/>
              </a:spcBef>
              <a:spcAft>
                <a:spcPts val="0"/>
              </a:spcAft>
              <a:buSzPts val="5200"/>
              <a:buNone/>
              <a:defRPr sz="6933"/>
            </a:lvl2pPr>
            <a:lvl3pPr lvl="2" algn="ctr">
              <a:spcBef>
                <a:spcPts val="0"/>
              </a:spcBef>
              <a:spcAft>
                <a:spcPts val="0"/>
              </a:spcAft>
              <a:buSzPts val="5200"/>
              <a:buNone/>
              <a:defRPr sz="6933"/>
            </a:lvl3pPr>
            <a:lvl4pPr lvl="3" algn="ctr">
              <a:spcBef>
                <a:spcPts val="0"/>
              </a:spcBef>
              <a:spcAft>
                <a:spcPts val="0"/>
              </a:spcAft>
              <a:buSzPts val="5200"/>
              <a:buNone/>
              <a:defRPr sz="6933"/>
            </a:lvl4pPr>
            <a:lvl5pPr lvl="4" algn="ctr">
              <a:spcBef>
                <a:spcPts val="0"/>
              </a:spcBef>
              <a:spcAft>
                <a:spcPts val="0"/>
              </a:spcAft>
              <a:buSzPts val="5200"/>
              <a:buNone/>
              <a:defRPr sz="6933"/>
            </a:lvl5pPr>
            <a:lvl6pPr lvl="5" algn="ctr">
              <a:spcBef>
                <a:spcPts val="0"/>
              </a:spcBef>
              <a:spcAft>
                <a:spcPts val="0"/>
              </a:spcAft>
              <a:buSzPts val="5200"/>
              <a:buNone/>
              <a:defRPr sz="6933"/>
            </a:lvl6pPr>
            <a:lvl7pPr lvl="6" algn="ctr">
              <a:spcBef>
                <a:spcPts val="0"/>
              </a:spcBef>
              <a:spcAft>
                <a:spcPts val="0"/>
              </a:spcAft>
              <a:buSzPts val="5200"/>
              <a:buNone/>
              <a:defRPr sz="6933"/>
            </a:lvl7pPr>
            <a:lvl8pPr lvl="7" algn="ctr">
              <a:spcBef>
                <a:spcPts val="0"/>
              </a:spcBef>
              <a:spcAft>
                <a:spcPts val="0"/>
              </a:spcAft>
              <a:buSzPts val="5200"/>
              <a:buNone/>
              <a:defRPr sz="6933"/>
            </a:lvl8pPr>
            <a:lvl9pPr lvl="8" algn="ctr">
              <a:spcBef>
                <a:spcPts val="0"/>
              </a:spcBef>
              <a:spcAft>
                <a:spcPts val="0"/>
              </a:spcAft>
              <a:buSzPts val="5200"/>
              <a:buNone/>
              <a:defRPr sz="6933"/>
            </a:lvl9pPr>
          </a:lstStyle>
          <a:p>
            <a:r>
              <a:rPr lang="en-US"/>
              <a:t>Click to edit Master title style</a:t>
            </a:r>
            <a:endParaRPr/>
          </a:p>
        </p:txBody>
      </p:sp>
      <p:sp>
        <p:nvSpPr>
          <p:cNvPr id="11" name="Google Shape;11;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3733"/>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r>
              <a:rPr lang="en-US"/>
              <a:t>Click to edit Master subtitle style</a:t>
            </a:r>
            <a:endParaRPr/>
          </a:p>
        </p:txBody>
      </p:sp>
      <p:sp>
        <p:nvSpPr>
          <p:cNvPr id="12" name="Google Shape;12;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pic>
        <p:nvPicPr>
          <p:cNvPr id="5" name="Google Shape;54;p13">
            <a:extLst>
              <a:ext uri="{FF2B5EF4-FFF2-40B4-BE49-F238E27FC236}">
                <a16:creationId xmlns:a16="http://schemas.microsoft.com/office/drawing/2014/main" id="{6B314C33-088D-D43E-8AAD-15351116AB7F}"/>
              </a:ext>
              <a:ext uri="{C183D7F6-B498-43B3-948B-1728B52AA6E4}">
                <adec:decorative xmlns:adec="http://schemas.microsoft.com/office/drawing/2017/decorative" val="1"/>
              </a:ext>
            </a:extLst>
          </p:cNvPr>
          <p:cNvPicPr preferRelativeResize="0"/>
          <p:nvPr/>
        </p:nvPicPr>
        <p:blipFill>
          <a:blip r:embed="rId2">
            <a:alphaModFix amt="31000"/>
          </a:blip>
          <a:stretch>
            <a:fillRect/>
          </a:stretch>
        </p:blipFill>
        <p:spPr>
          <a:xfrm>
            <a:off x="0" y="-930573"/>
            <a:ext cx="12192000" cy="8122967"/>
          </a:xfrm>
          <a:prstGeom prst="rect">
            <a:avLst/>
          </a:prstGeom>
          <a:noFill/>
          <a:ln>
            <a:noFill/>
          </a:ln>
        </p:spPr>
      </p:pic>
    </p:spTree>
    <p:extLst>
      <p:ext uri="{BB962C8B-B14F-4D97-AF65-F5344CB8AC3E}">
        <p14:creationId xmlns:p14="http://schemas.microsoft.com/office/powerpoint/2010/main" val="1833779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3083127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3C5A4-2D62-4992-82E4-EE9F510C45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E38601-A91F-4865-A387-594ED1CE1645}"/>
              </a:ext>
            </a:extLst>
          </p:cNvPr>
          <p:cNvSpPr>
            <a:spLocks noGrp="1"/>
          </p:cNvSpPr>
          <p:nvPr>
            <p:ph idx="1"/>
          </p:nvPr>
        </p:nvSpPr>
        <p:spPr>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3D3438-D3EE-4B27-BF7B-860C2A748F16}"/>
              </a:ext>
            </a:extLst>
          </p:cNvPr>
          <p:cNvSpPr>
            <a:spLocks noGrp="1"/>
          </p:cNvSpPr>
          <p:nvPr>
            <p:ph type="dt" sz="half" idx="10"/>
          </p:nvPr>
        </p:nvSpPr>
        <p:spPr/>
        <p:txBody>
          <a:bodyPr/>
          <a:lstStyle/>
          <a:p>
            <a:fld id="{24854E34-FC15-41B2-B975-951530683FA2}" type="datetimeFigureOut">
              <a:rPr lang="en-US" smtClean="0"/>
              <a:t>6/13/22</a:t>
            </a:fld>
            <a:endParaRPr lang="en-US" dirty="0"/>
          </a:p>
        </p:txBody>
      </p:sp>
      <p:sp>
        <p:nvSpPr>
          <p:cNvPr id="5" name="Footer Placeholder 4">
            <a:extLst>
              <a:ext uri="{FF2B5EF4-FFF2-40B4-BE49-F238E27FC236}">
                <a16:creationId xmlns:a16="http://schemas.microsoft.com/office/drawing/2014/main" id="{0ACE1C36-60C1-4FAA-BCD0-8ADFB8AAD8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803C35E-3035-4B26-AE3D-F7E9D6713336}"/>
              </a:ext>
            </a:extLst>
          </p:cNvPr>
          <p:cNvSpPr>
            <a:spLocks noGrp="1"/>
          </p:cNvSpPr>
          <p:nvPr>
            <p:ph type="sldNum" sz="quarter" idx="12"/>
          </p:nvPr>
        </p:nvSpPr>
        <p:spPr/>
        <p:txBody>
          <a:bodyPr/>
          <a:lstStyle/>
          <a:p>
            <a:fld id="{49844350-7062-4FFC-958F-BABCDBC2306F}" type="slidenum">
              <a:rPr lang="en-US" smtClean="0"/>
              <a:t>‹#›</a:t>
            </a:fld>
            <a:endParaRPr lang="en-US" dirty="0"/>
          </a:p>
        </p:txBody>
      </p:sp>
    </p:spTree>
    <p:extLst>
      <p:ext uri="{BB962C8B-B14F-4D97-AF65-F5344CB8AC3E}">
        <p14:creationId xmlns:p14="http://schemas.microsoft.com/office/powerpoint/2010/main" val="3091763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A6A83-1B3C-4F27-AC23-A50F5AEB45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106F7B-3685-40A7-80EA-1A9E79A3C3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10FBF73-0633-4163-956A-6361F32CECA1}"/>
              </a:ext>
            </a:extLst>
          </p:cNvPr>
          <p:cNvSpPr>
            <a:spLocks noGrp="1"/>
          </p:cNvSpPr>
          <p:nvPr>
            <p:ph type="dt" sz="half" idx="10"/>
          </p:nvPr>
        </p:nvSpPr>
        <p:spPr/>
        <p:txBody>
          <a:bodyPr/>
          <a:lstStyle/>
          <a:p>
            <a:fld id="{24854E34-FC15-41B2-B975-951530683FA2}" type="datetimeFigureOut">
              <a:rPr lang="en-US" smtClean="0"/>
              <a:t>6/13/22</a:t>
            </a:fld>
            <a:endParaRPr lang="en-US" dirty="0"/>
          </a:p>
        </p:txBody>
      </p:sp>
      <p:sp>
        <p:nvSpPr>
          <p:cNvPr id="5" name="Footer Placeholder 4">
            <a:extLst>
              <a:ext uri="{FF2B5EF4-FFF2-40B4-BE49-F238E27FC236}">
                <a16:creationId xmlns:a16="http://schemas.microsoft.com/office/drawing/2014/main" id="{DE29799C-9BE0-4A1F-A277-E704034D1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425A74-5CD4-4A9C-8E9B-82E60A08AF06}"/>
              </a:ext>
            </a:extLst>
          </p:cNvPr>
          <p:cNvSpPr>
            <a:spLocks noGrp="1"/>
          </p:cNvSpPr>
          <p:nvPr>
            <p:ph type="sldNum" sz="quarter" idx="12"/>
          </p:nvPr>
        </p:nvSpPr>
        <p:spPr/>
        <p:txBody>
          <a:bodyPr/>
          <a:lstStyle/>
          <a:p>
            <a:fld id="{49844350-7062-4FFC-958F-BABCDBC2306F}" type="slidenum">
              <a:rPr lang="en-US" smtClean="0"/>
              <a:t>‹#›</a:t>
            </a:fld>
            <a:endParaRPr lang="en-US" dirty="0"/>
          </a:p>
        </p:txBody>
      </p:sp>
    </p:spTree>
    <p:extLst>
      <p:ext uri="{BB962C8B-B14F-4D97-AF65-F5344CB8AC3E}">
        <p14:creationId xmlns:p14="http://schemas.microsoft.com/office/powerpoint/2010/main" val="3021313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r>
              <a:rPr lang="en-US"/>
              <a:t>Click to edit Master title style</a:t>
            </a:r>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pic>
        <p:nvPicPr>
          <p:cNvPr id="4" name="Google Shape;54;p13">
            <a:extLst>
              <a:ext uri="{FF2B5EF4-FFF2-40B4-BE49-F238E27FC236}">
                <a16:creationId xmlns:a16="http://schemas.microsoft.com/office/drawing/2014/main" id="{50884632-2FE7-D754-2A6C-A480AC452AAD}"/>
              </a:ext>
              <a:ext uri="{C183D7F6-B498-43B3-948B-1728B52AA6E4}">
                <adec:decorative xmlns:adec="http://schemas.microsoft.com/office/drawing/2017/decorative" val="1"/>
              </a:ext>
            </a:extLst>
          </p:cNvPr>
          <p:cNvPicPr preferRelativeResize="0"/>
          <p:nvPr/>
        </p:nvPicPr>
        <p:blipFill>
          <a:blip r:embed="rId2">
            <a:alphaModFix amt="31000"/>
          </a:blip>
          <a:stretch>
            <a:fillRect/>
          </a:stretch>
        </p:blipFill>
        <p:spPr>
          <a:xfrm>
            <a:off x="0" y="-930573"/>
            <a:ext cx="12192000" cy="8122967"/>
          </a:xfrm>
          <a:prstGeom prst="rect">
            <a:avLst/>
          </a:prstGeom>
          <a:noFill/>
          <a:ln>
            <a:noFill/>
          </a:ln>
        </p:spPr>
      </p:pic>
    </p:spTree>
    <p:extLst>
      <p:ext uri="{BB962C8B-B14F-4D97-AF65-F5344CB8AC3E}">
        <p14:creationId xmlns:p14="http://schemas.microsoft.com/office/powerpoint/2010/main" val="141952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a:p>
        </p:txBody>
      </p:sp>
      <p:sp>
        <p:nvSpPr>
          <p:cNvPr id="22" name="Google Shape;22;p5"/>
          <p:cNvSpPr txBox="1">
            <a:spLocks noGrp="1"/>
          </p:cNvSpPr>
          <p:nvPr>
            <p:ph type="body" idx="1"/>
          </p:nvPr>
        </p:nvSpPr>
        <p:spPr>
          <a:xfrm>
            <a:off x="415600" y="1536633"/>
            <a:ext cx="5333200" cy="4555200"/>
          </a:xfrm>
          <a:prstGeom prst="rect">
            <a:avLst/>
          </a:prstGeom>
          <a:solidFill>
            <a:schemeClr val="bg1"/>
          </a:solidFill>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en-US"/>
              <a:t>Click to edit Master text styles</a:t>
            </a:r>
          </a:p>
        </p:txBody>
      </p:sp>
      <p:sp>
        <p:nvSpPr>
          <p:cNvPr id="23" name="Google Shape;23;p5"/>
          <p:cNvSpPr txBox="1">
            <a:spLocks noGrp="1"/>
          </p:cNvSpPr>
          <p:nvPr>
            <p:ph type="body" idx="2"/>
          </p:nvPr>
        </p:nvSpPr>
        <p:spPr>
          <a:xfrm>
            <a:off x="6443200" y="1536633"/>
            <a:ext cx="5333200" cy="4555200"/>
          </a:xfrm>
          <a:prstGeom prst="rect">
            <a:avLst/>
          </a:prstGeom>
          <a:solidFill>
            <a:schemeClr val="bg1"/>
          </a:solidFill>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en-US"/>
              <a:t>Click to edit Master text styles</a:t>
            </a:r>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1683854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r>
              <a:rPr lang="en-US"/>
              <a:t>Click to edit Master title style</a:t>
            </a:r>
            <a:endParaRPr/>
          </a:p>
        </p:txBody>
      </p:sp>
      <p:sp>
        <p:nvSpPr>
          <p:cNvPr id="27" name="Google Shape;27;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
        <p:nvSpPr>
          <p:cNvPr id="3" name="TextBox 2">
            <a:extLst>
              <a:ext uri="{FF2B5EF4-FFF2-40B4-BE49-F238E27FC236}">
                <a16:creationId xmlns:a16="http://schemas.microsoft.com/office/drawing/2014/main" id="{2882D12B-D53C-4075-5D4E-5020CF4F3F51}"/>
              </a:ext>
            </a:extLst>
          </p:cNvPr>
          <p:cNvSpPr txBox="1"/>
          <p:nvPr/>
        </p:nvSpPr>
        <p:spPr>
          <a:xfrm>
            <a:off x="415600" y="1688893"/>
            <a:ext cx="11360800" cy="461665"/>
          </a:xfrm>
          <a:prstGeom prst="rect">
            <a:avLst/>
          </a:prstGeom>
          <a:solidFill>
            <a:schemeClr val="bg1"/>
          </a:solidFill>
        </p:spPr>
        <p:txBody>
          <a:bodyPr wrap="square" rtlCol="0">
            <a:spAutoFit/>
          </a:bodyPr>
          <a:lstStyle/>
          <a:p>
            <a:endParaRPr lang="en-US" sz="2400" dirty="0"/>
          </a:p>
        </p:txBody>
      </p:sp>
    </p:spTree>
    <p:extLst>
      <p:ext uri="{BB962C8B-B14F-4D97-AF65-F5344CB8AC3E}">
        <p14:creationId xmlns:p14="http://schemas.microsoft.com/office/powerpoint/2010/main" val="1124194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r>
              <a:rPr lang="en-US"/>
              <a:t>Click to edit Master title style</a:t>
            </a:r>
            <a:endParaRPr/>
          </a:p>
        </p:txBody>
      </p:sp>
      <p:sp>
        <p:nvSpPr>
          <p:cNvPr id="30" name="Google Shape;30;p7"/>
          <p:cNvSpPr txBox="1">
            <a:spLocks noGrp="1"/>
          </p:cNvSpPr>
          <p:nvPr>
            <p:ph type="body" idx="1"/>
          </p:nvPr>
        </p:nvSpPr>
        <p:spPr>
          <a:xfrm>
            <a:off x="415600" y="1852800"/>
            <a:ext cx="3744000" cy="4239200"/>
          </a:xfrm>
          <a:prstGeom prst="rect">
            <a:avLst/>
          </a:prstGeom>
          <a:solidFill>
            <a:schemeClr val="bg1"/>
          </a:solidFill>
        </p:spPr>
        <p:txBody>
          <a:bodyPr spcFirstLastPara="1" wrap="square" lIns="91425" tIns="91425" rIns="91425" bIns="91425" anchor="t" anchorCtr="0">
            <a:normAutofit/>
          </a:bodyPr>
          <a:lstStyle>
            <a:lvl1pPr marL="609585" lvl="0" indent="-406390">
              <a:spcBef>
                <a:spcPts val="0"/>
              </a:spcBef>
              <a:spcAft>
                <a:spcPts val="0"/>
              </a:spcAft>
              <a:buSzPts val="1200"/>
              <a:buChar char="●"/>
              <a:defRPr sz="1600"/>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en-US"/>
              <a:t>Click to edit Master text styles</a:t>
            </a:r>
          </a:p>
        </p:txBody>
      </p:sp>
      <p:sp>
        <p:nvSpPr>
          <p:cNvPr id="31" name="Google Shape;31;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2486504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r>
              <a:rPr lang="en-US"/>
              <a:t>Click to edit Master title style</a:t>
            </a:r>
            <a:endParaRPr/>
          </a:p>
        </p:txBody>
      </p:sp>
      <p:sp>
        <p:nvSpPr>
          <p:cNvPr id="34" name="Google Shape;3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80193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r>
              <a:rPr lang="en-US"/>
              <a:t>Click to edit Master title style</a:t>
            </a:r>
            <a:endParaRPr/>
          </a:p>
        </p:txBody>
      </p:sp>
      <p:sp>
        <p:nvSpPr>
          <p:cNvPr id="38" name="Google Shape;38;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r>
              <a:rPr lang="en-US"/>
              <a:t>Click to edit Master subtitle style</a:t>
            </a:r>
            <a:endParaRPr/>
          </a:p>
        </p:txBody>
      </p:sp>
      <p:sp>
        <p:nvSpPr>
          <p:cNvPr id="39" name="Google Shape;39;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pPr lvl="0"/>
            <a:r>
              <a:rPr lang="en-US"/>
              <a:t>Click to edit Master text styles</a:t>
            </a:r>
          </a:p>
        </p:txBody>
      </p:sp>
      <p:sp>
        <p:nvSpPr>
          <p:cNvPr id="40" name="Google Shape;40;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3527604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85" lvl="0" indent="-304792">
              <a:lnSpc>
                <a:spcPct val="100000"/>
              </a:lnSpc>
              <a:spcBef>
                <a:spcPts val="0"/>
              </a:spcBef>
              <a:spcAft>
                <a:spcPts val="0"/>
              </a:spcAft>
              <a:buSzPts val="1800"/>
              <a:buNone/>
              <a:defRPr/>
            </a:lvl1pPr>
          </a:lstStyle>
          <a:p>
            <a:pPr lvl="0"/>
            <a:r>
              <a:rPr lang="en-US"/>
              <a:t>Click to edit Master text styles</a:t>
            </a:r>
          </a:p>
        </p:txBody>
      </p:sp>
      <p:sp>
        <p:nvSpPr>
          <p:cNvPr id="43" name="Google Shape;43;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4100384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46" name="Google Shape;46;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rm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0"/>
              </a:spcBef>
              <a:spcAft>
                <a:spcPts val="0"/>
              </a:spcAft>
              <a:buSzPts val="1400"/>
              <a:buChar char="■"/>
              <a:defRPr/>
            </a:lvl9pPr>
          </a:lstStyle>
          <a:p>
            <a:pPr lvl="0"/>
            <a:r>
              <a:rPr lang="en-US"/>
              <a:t>Click to edit Master text styles</a:t>
            </a:r>
          </a:p>
        </p:txBody>
      </p:sp>
      <p:sp>
        <p:nvSpPr>
          <p:cNvPr id="47" name="Google Shape;47;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19304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dk2"/>
                </a:solidFill>
              </a:defRPr>
            </a:lvl1pPr>
            <a:lvl2pPr lvl="1" algn="r">
              <a:buNone/>
              <a:defRPr sz="1333">
                <a:solidFill>
                  <a:schemeClr val="dk2"/>
                </a:solidFill>
              </a:defRPr>
            </a:lvl2pPr>
            <a:lvl3pPr lvl="2" algn="r">
              <a:buNone/>
              <a:defRPr sz="1333">
                <a:solidFill>
                  <a:schemeClr val="dk2"/>
                </a:solidFill>
              </a:defRPr>
            </a:lvl3pPr>
            <a:lvl4pPr lvl="3" algn="r">
              <a:buNone/>
              <a:defRPr sz="1333">
                <a:solidFill>
                  <a:schemeClr val="dk2"/>
                </a:solidFill>
              </a:defRPr>
            </a:lvl4pPr>
            <a:lvl5pPr lvl="4" algn="r">
              <a:buNone/>
              <a:defRPr sz="1333">
                <a:solidFill>
                  <a:schemeClr val="dk2"/>
                </a:solidFill>
              </a:defRPr>
            </a:lvl5pPr>
            <a:lvl6pPr lvl="5" algn="r">
              <a:buNone/>
              <a:defRPr sz="1333">
                <a:solidFill>
                  <a:schemeClr val="dk2"/>
                </a:solidFill>
              </a:defRPr>
            </a:lvl6pPr>
            <a:lvl7pPr lvl="6" algn="r">
              <a:buNone/>
              <a:defRPr sz="1333">
                <a:solidFill>
                  <a:schemeClr val="dk2"/>
                </a:solidFill>
              </a:defRPr>
            </a:lvl7pPr>
            <a:lvl8pPr lvl="7" algn="r">
              <a:buNone/>
              <a:defRPr sz="1333">
                <a:solidFill>
                  <a:schemeClr val="dk2"/>
                </a:solidFill>
              </a:defRPr>
            </a:lvl8pPr>
            <a:lvl9pPr lvl="8" algn="r">
              <a:buNone/>
              <a:defRPr sz="1333">
                <a:solidFill>
                  <a:schemeClr val="dk2"/>
                </a:solidFill>
              </a:defRPr>
            </a:lvl9pPr>
          </a:lstStyle>
          <a:p>
            <a:fld id="{49844350-7062-4FFC-958F-BABCDBC2306F}" type="slidenum">
              <a:rPr lang="en-US" smtClean="0"/>
              <a:t>‹#›</a:t>
            </a:fld>
            <a:endParaRPr lang="en-US" dirty="0"/>
          </a:p>
        </p:txBody>
      </p:sp>
    </p:spTree>
    <p:extLst>
      <p:ext uri="{BB962C8B-B14F-4D97-AF65-F5344CB8AC3E}">
        <p14:creationId xmlns:p14="http://schemas.microsoft.com/office/powerpoint/2010/main" val="4042820150"/>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reemusicarchive.org/" TargetMode="External"/><Relationship Id="rId2" Type="http://schemas.openxmlformats.org/officeDocument/2006/relationships/hyperlink" Target="https://freesound.org/" TargetMode="Externa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hyperlink" Target="https://en.wikipedia.org/" TargetMode="Externa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hyperlink" Target="https://www.reuters.com/article/us-amazon-com-jobs-automation-insight/amazon-scraps-secret-ai-recruiting-tool-that-showed-bias-against-women-idUSKCN1MK08G" TargetMode="External"/><Relationship Id="rId2" Type="http://schemas.openxmlformats.org/officeDocument/2006/relationships/hyperlink" Target="http://proceedings.mlr.press/v81/buolamwini18a/buolamwini18a.pdf" TargetMode="External"/><Relationship Id="rId1" Type="http://schemas.openxmlformats.org/officeDocument/2006/relationships/slideLayout" Target="../slideLayouts/slideLayout11.xml"/><Relationship Id="rId5" Type="http://schemas.openxmlformats.org/officeDocument/2006/relationships/hyperlink" Target="https://faculty.haas.berkeley.edu/morse/research/papers/discrim.pdf" TargetMode="External"/><Relationship Id="rId4" Type="http://schemas.openxmlformats.org/officeDocument/2006/relationships/hyperlink" Target="https://www.propublica.org/article/machine-bias-risk-assessments-in-criminal-sentencin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hyperlink" Target="https://policies.google.com/privacy" TargetMode="Externa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hyperlink" Target="https://myaccount.google.com/privacycheckup" TargetMode="Externa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ZNEPaGFApX4" TargetMode="Externa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11E2C-4BB8-4998-A0B2-A27F8A43035C}"/>
              </a:ext>
            </a:extLst>
          </p:cNvPr>
          <p:cNvSpPr>
            <a:spLocks noGrp="1"/>
          </p:cNvSpPr>
          <p:nvPr>
            <p:ph type="ctrTitle"/>
          </p:nvPr>
        </p:nvSpPr>
        <p:spPr/>
        <p:txBody>
          <a:bodyPr/>
          <a:lstStyle/>
          <a:p>
            <a:r>
              <a:rPr lang="en-US" dirty="0"/>
              <a:t>Data and Privacy</a:t>
            </a:r>
          </a:p>
        </p:txBody>
      </p:sp>
    </p:spTree>
    <p:extLst>
      <p:ext uri="{BB962C8B-B14F-4D97-AF65-F5344CB8AC3E}">
        <p14:creationId xmlns:p14="http://schemas.microsoft.com/office/powerpoint/2010/main" val="3806241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7B47-0566-48E2-8364-1D5898CFDB3E}"/>
              </a:ext>
            </a:extLst>
          </p:cNvPr>
          <p:cNvSpPr>
            <a:spLocks noGrp="1"/>
          </p:cNvSpPr>
          <p:nvPr>
            <p:ph type="title"/>
          </p:nvPr>
        </p:nvSpPr>
        <p:spPr/>
        <p:txBody>
          <a:bodyPr/>
          <a:lstStyle/>
          <a:p>
            <a:r>
              <a:rPr lang="en-US" dirty="0"/>
              <a:t>Creative Commons</a:t>
            </a:r>
          </a:p>
        </p:txBody>
      </p:sp>
      <p:sp>
        <p:nvSpPr>
          <p:cNvPr id="3" name="Content Placeholder 2">
            <a:extLst>
              <a:ext uri="{FF2B5EF4-FFF2-40B4-BE49-F238E27FC236}">
                <a16:creationId xmlns:a16="http://schemas.microsoft.com/office/drawing/2014/main" id="{33BCEEB6-C1E9-4E0E-9D29-EDBEA4264AAB}"/>
              </a:ext>
            </a:extLst>
          </p:cNvPr>
          <p:cNvSpPr>
            <a:spLocks noGrp="1"/>
          </p:cNvSpPr>
          <p:nvPr>
            <p:ph idx="1"/>
          </p:nvPr>
        </p:nvSpPr>
        <p:spPr/>
        <p:txBody>
          <a:bodyPr>
            <a:normAutofit/>
          </a:bodyPr>
          <a:lstStyle/>
          <a:p>
            <a:r>
              <a:rPr lang="en-US" dirty="0"/>
              <a:t>Creative Commons is an organization founded in 2001</a:t>
            </a:r>
          </a:p>
          <a:p>
            <a:r>
              <a:rPr lang="en-US" dirty="0"/>
              <a:t>It believes that many people want to share data but copyright makes it difficult to get permission</a:t>
            </a:r>
          </a:p>
          <a:p>
            <a:r>
              <a:rPr lang="en-US" dirty="0"/>
              <a:t>Creative Commons provides licenses that anyone can use to mark data they created as freely usable by others</a:t>
            </a:r>
          </a:p>
          <a:p>
            <a:r>
              <a:rPr lang="en-US" dirty="0"/>
              <a:t>Depending on the license, Creative Commons lets people specify:</a:t>
            </a:r>
          </a:p>
          <a:p>
            <a:pPr lvl="1"/>
            <a:r>
              <a:rPr lang="en-US" dirty="0"/>
              <a:t>Whether their work can be changed or remixed</a:t>
            </a:r>
          </a:p>
          <a:p>
            <a:pPr lvl="1"/>
            <a:r>
              <a:rPr lang="en-US" dirty="0"/>
              <a:t>Whether their work can be used for commercial purposes</a:t>
            </a:r>
          </a:p>
          <a:p>
            <a:r>
              <a:rPr lang="en-US" dirty="0"/>
              <a:t>Commercial sites like Flickr and Google allow you to search for Creative Commons licensed images</a:t>
            </a:r>
          </a:p>
          <a:p>
            <a:r>
              <a:rPr lang="en-US" dirty="0"/>
              <a:t>Many sites are dedicated to Creative Commons content</a:t>
            </a:r>
          </a:p>
          <a:p>
            <a:pPr lvl="1"/>
            <a:r>
              <a:rPr lang="en-US" dirty="0">
                <a:solidFill>
                  <a:schemeClr val="tx1"/>
                </a:solidFill>
              </a:rPr>
              <a:t>Sounds: </a:t>
            </a:r>
            <a:r>
              <a:rPr lang="en-US" dirty="0">
                <a:solidFill>
                  <a:schemeClr val="tx1"/>
                </a:solidFill>
                <a:hlinkClick r:id="rId2">
                  <a:extLst>
                    <a:ext uri="{A12FA001-AC4F-418D-AE19-62706E023703}">
                      <ahyp:hlinkClr xmlns:ahyp="http://schemas.microsoft.com/office/drawing/2018/hyperlinkcolor" val="tx"/>
                    </a:ext>
                  </a:extLst>
                </a:hlinkClick>
              </a:rPr>
              <a:t>https://freesound.org/</a:t>
            </a:r>
            <a:endParaRPr lang="en-US" dirty="0">
              <a:solidFill>
                <a:schemeClr val="tx1"/>
              </a:solidFill>
            </a:endParaRPr>
          </a:p>
          <a:p>
            <a:pPr lvl="1"/>
            <a:r>
              <a:rPr lang="en-US" dirty="0">
                <a:solidFill>
                  <a:schemeClr val="tx1"/>
                </a:solidFill>
              </a:rPr>
              <a:t>Music: </a:t>
            </a:r>
            <a:r>
              <a:rPr lang="en-US" dirty="0">
                <a:solidFill>
                  <a:schemeClr val="tx1"/>
                </a:solidFill>
                <a:hlinkClick r:id="rId3">
                  <a:extLst>
                    <a:ext uri="{A12FA001-AC4F-418D-AE19-62706E023703}">
                      <ahyp:hlinkClr xmlns:ahyp="http://schemas.microsoft.com/office/drawing/2018/hyperlinkcolor" val="tx"/>
                    </a:ext>
                  </a:extLst>
                </a:hlinkClick>
              </a:rPr>
              <a:t>https://freemusicarchive.org/</a:t>
            </a:r>
            <a:endParaRPr lang="en-US" dirty="0">
              <a:solidFill>
                <a:schemeClr val="tx1"/>
              </a:solidFill>
            </a:endParaRPr>
          </a:p>
        </p:txBody>
      </p:sp>
    </p:spTree>
    <p:extLst>
      <p:ext uri="{BB962C8B-B14F-4D97-AF65-F5344CB8AC3E}">
        <p14:creationId xmlns:p14="http://schemas.microsoft.com/office/powerpoint/2010/main" val="2853437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3C87D-7E4D-41FF-ACAB-09838B94D120}"/>
              </a:ext>
            </a:extLst>
          </p:cNvPr>
          <p:cNvSpPr>
            <a:spLocks noGrp="1"/>
          </p:cNvSpPr>
          <p:nvPr>
            <p:ph type="title"/>
          </p:nvPr>
        </p:nvSpPr>
        <p:spPr/>
        <p:txBody>
          <a:bodyPr/>
          <a:lstStyle/>
          <a:p>
            <a:r>
              <a:rPr lang="en-US" dirty="0"/>
              <a:t>Plagiarism</a:t>
            </a:r>
          </a:p>
        </p:txBody>
      </p:sp>
      <p:sp>
        <p:nvSpPr>
          <p:cNvPr id="3" name="Content Placeholder 2">
            <a:extLst>
              <a:ext uri="{FF2B5EF4-FFF2-40B4-BE49-F238E27FC236}">
                <a16:creationId xmlns:a16="http://schemas.microsoft.com/office/drawing/2014/main" id="{BFC63A0D-286A-4CE7-967E-28EEDFD8E194}"/>
              </a:ext>
            </a:extLst>
          </p:cNvPr>
          <p:cNvSpPr>
            <a:spLocks noGrp="1"/>
          </p:cNvSpPr>
          <p:nvPr>
            <p:ph idx="1"/>
          </p:nvPr>
        </p:nvSpPr>
        <p:spPr/>
        <p:txBody>
          <a:bodyPr/>
          <a:lstStyle/>
          <a:p>
            <a:r>
              <a:rPr lang="en-US" dirty="0"/>
              <a:t>In an academic setting, a common problem is representing data that belongs to someone else as data </a:t>
            </a:r>
            <a:r>
              <a:rPr lang="en-US" i="1" dirty="0"/>
              <a:t>you</a:t>
            </a:r>
            <a:r>
              <a:rPr lang="en-US" dirty="0"/>
              <a:t> created</a:t>
            </a:r>
          </a:p>
          <a:p>
            <a:r>
              <a:rPr lang="en-US" dirty="0"/>
              <a:t>This misuse of data is often called </a:t>
            </a:r>
            <a:r>
              <a:rPr lang="en-US" b="1" dirty="0"/>
              <a:t>plagiarism</a:t>
            </a:r>
          </a:p>
          <a:p>
            <a:r>
              <a:rPr lang="en-US" dirty="0"/>
              <a:t>In many but not all cases, data can be used for educational purposes, even without getting prior permission, as long as credit is given to the creator or owner</a:t>
            </a:r>
          </a:p>
          <a:p>
            <a:r>
              <a:rPr lang="en-US" dirty="0"/>
              <a:t>Possible consequences of misusing data at school:</a:t>
            </a:r>
          </a:p>
          <a:p>
            <a:pPr lvl="1"/>
            <a:r>
              <a:rPr lang="en-US" dirty="0"/>
              <a:t>Lowered grades on assignments</a:t>
            </a:r>
          </a:p>
          <a:p>
            <a:pPr lvl="1"/>
            <a:r>
              <a:rPr lang="en-US" dirty="0"/>
              <a:t>Suspension or expulsion</a:t>
            </a:r>
          </a:p>
          <a:p>
            <a:pPr lvl="1"/>
            <a:r>
              <a:rPr lang="en-US" dirty="0"/>
              <a:t>Loss of a degree if the plagiarism is discovered after the degree is granted</a:t>
            </a:r>
          </a:p>
        </p:txBody>
      </p:sp>
    </p:spTree>
    <p:extLst>
      <p:ext uri="{BB962C8B-B14F-4D97-AF65-F5344CB8AC3E}">
        <p14:creationId xmlns:p14="http://schemas.microsoft.com/office/powerpoint/2010/main" val="1889973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ED65D-AAA0-48BB-80D6-29E7E314D526}"/>
              </a:ext>
            </a:extLst>
          </p:cNvPr>
          <p:cNvSpPr>
            <a:spLocks noGrp="1"/>
          </p:cNvSpPr>
          <p:nvPr>
            <p:ph type="title"/>
          </p:nvPr>
        </p:nvSpPr>
        <p:spPr/>
        <p:txBody>
          <a:bodyPr/>
          <a:lstStyle/>
          <a:p>
            <a:r>
              <a:rPr lang="en-US" dirty="0"/>
              <a:t>Wikipedia</a:t>
            </a:r>
          </a:p>
        </p:txBody>
      </p:sp>
      <p:sp>
        <p:nvSpPr>
          <p:cNvPr id="3" name="Content Placeholder 2">
            <a:extLst>
              <a:ext uri="{FF2B5EF4-FFF2-40B4-BE49-F238E27FC236}">
                <a16:creationId xmlns:a16="http://schemas.microsoft.com/office/drawing/2014/main" id="{48CFA338-E57B-4BE0-BD2E-1CC039E25632}"/>
              </a:ext>
            </a:extLst>
          </p:cNvPr>
          <p:cNvSpPr>
            <a:spLocks noGrp="1"/>
          </p:cNvSpPr>
          <p:nvPr>
            <p:ph idx="1"/>
          </p:nvPr>
        </p:nvSpPr>
        <p:spPr/>
        <p:txBody>
          <a:bodyPr/>
          <a:lstStyle/>
          <a:p>
            <a:r>
              <a:rPr lang="en-US" dirty="0">
                <a:solidFill>
                  <a:schemeClr val="tx1"/>
                </a:solidFill>
              </a:rPr>
              <a:t>Although </a:t>
            </a:r>
            <a:r>
              <a:rPr lang="en-US" dirty="0">
                <a:solidFill>
                  <a:schemeClr val="tx1"/>
                </a:solidFill>
                <a:hlinkClick r:id="rId2">
                  <a:extLst>
                    <a:ext uri="{A12FA001-AC4F-418D-AE19-62706E023703}">
                      <ahyp:hlinkClr xmlns:ahyp="http://schemas.microsoft.com/office/drawing/2018/hyperlinkcolor" val="tx"/>
                    </a:ext>
                  </a:extLst>
                </a:hlinkClick>
              </a:rPr>
              <a:t>Wikipedia.org</a:t>
            </a:r>
            <a:r>
              <a:rPr lang="en-US" dirty="0">
                <a:solidFill>
                  <a:schemeClr val="tx1"/>
                </a:solidFill>
              </a:rPr>
              <a:t> is only a single, free website, it deserves special attention because of its popularity</a:t>
            </a:r>
          </a:p>
          <a:p>
            <a:r>
              <a:rPr lang="en-US" dirty="0"/>
              <a:t>When working on academic projects, it's inappropriate to site Wikipedia as a source</a:t>
            </a:r>
          </a:p>
          <a:p>
            <a:r>
              <a:rPr lang="en-US" dirty="0"/>
              <a:t>The problem is that Wikipedia is created by a collection of anonymous volunteers who cannot be credited and have no accountability</a:t>
            </a:r>
          </a:p>
          <a:p>
            <a:r>
              <a:rPr lang="en-US" dirty="0"/>
              <a:t>However, Wikipedia pages usually list references used to develop each page, and these references are often excellent places to begin further research</a:t>
            </a:r>
          </a:p>
        </p:txBody>
      </p:sp>
    </p:spTree>
    <p:extLst>
      <p:ext uri="{BB962C8B-B14F-4D97-AF65-F5344CB8AC3E}">
        <p14:creationId xmlns:p14="http://schemas.microsoft.com/office/powerpoint/2010/main" val="218724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BCAACA-7C9F-42EC-A35C-BC7DA740DAD6}"/>
              </a:ext>
            </a:extLst>
          </p:cNvPr>
          <p:cNvSpPr>
            <a:spLocks noGrp="1"/>
          </p:cNvSpPr>
          <p:nvPr>
            <p:ph type="title"/>
          </p:nvPr>
        </p:nvSpPr>
        <p:spPr/>
        <p:txBody>
          <a:bodyPr/>
          <a:lstStyle/>
          <a:p>
            <a:r>
              <a:rPr lang="en-US" dirty="0"/>
              <a:t>What Companies Do with Our Data</a:t>
            </a:r>
          </a:p>
        </p:txBody>
      </p:sp>
    </p:spTree>
    <p:extLst>
      <p:ext uri="{BB962C8B-B14F-4D97-AF65-F5344CB8AC3E}">
        <p14:creationId xmlns:p14="http://schemas.microsoft.com/office/powerpoint/2010/main" val="3025903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177F4-4242-4632-85A0-287A74FDB12E}"/>
              </a:ext>
            </a:extLst>
          </p:cNvPr>
          <p:cNvSpPr>
            <a:spLocks noGrp="1"/>
          </p:cNvSpPr>
          <p:nvPr>
            <p:ph type="title"/>
          </p:nvPr>
        </p:nvSpPr>
        <p:spPr/>
        <p:txBody>
          <a:bodyPr/>
          <a:lstStyle/>
          <a:p>
            <a:r>
              <a:rPr lang="en-US" dirty="0"/>
              <a:t>Our Data</a:t>
            </a:r>
          </a:p>
        </p:txBody>
      </p:sp>
      <p:sp>
        <p:nvSpPr>
          <p:cNvPr id="3" name="Content Placeholder 2">
            <a:extLst>
              <a:ext uri="{FF2B5EF4-FFF2-40B4-BE49-F238E27FC236}">
                <a16:creationId xmlns:a16="http://schemas.microsoft.com/office/drawing/2014/main" id="{E5719F6A-70D2-4CFA-AC77-579BEE8461E2}"/>
              </a:ext>
            </a:extLst>
          </p:cNvPr>
          <p:cNvSpPr>
            <a:spLocks noGrp="1"/>
          </p:cNvSpPr>
          <p:nvPr>
            <p:ph idx="1"/>
          </p:nvPr>
        </p:nvSpPr>
        <p:spPr/>
        <p:txBody>
          <a:bodyPr>
            <a:normAutofit/>
          </a:bodyPr>
          <a:lstStyle/>
          <a:p>
            <a:r>
              <a:rPr lang="en-US" dirty="0"/>
              <a:t>We create data intentionally, but we also generate data unintentionally as a consequence of visiting websites and using apps</a:t>
            </a:r>
          </a:p>
          <a:p>
            <a:r>
              <a:rPr lang="en-US" dirty="0"/>
              <a:t>Companies use that data</a:t>
            </a:r>
          </a:p>
          <a:p>
            <a:pPr lvl="1"/>
            <a:r>
              <a:rPr lang="en-US" dirty="0"/>
              <a:t>To target advertisements at us</a:t>
            </a:r>
          </a:p>
          <a:p>
            <a:pPr lvl="1"/>
            <a:r>
              <a:rPr lang="en-US" dirty="0"/>
              <a:t>By selling it to other companies, usually for marketing purposes</a:t>
            </a:r>
          </a:p>
          <a:p>
            <a:pPr lvl="1"/>
            <a:r>
              <a:rPr lang="en-US" dirty="0"/>
              <a:t>To change how their products work, often to get users to use a product more</a:t>
            </a:r>
          </a:p>
          <a:p>
            <a:r>
              <a:rPr lang="en-US" dirty="0"/>
              <a:t>Smartphones can add precise location information to this data</a:t>
            </a:r>
          </a:p>
          <a:p>
            <a:r>
              <a:rPr lang="en-US" dirty="0"/>
              <a:t>Andrew Lewis famously posted:</a:t>
            </a:r>
          </a:p>
          <a:p>
            <a:pPr lvl="1"/>
            <a:r>
              <a:rPr lang="en-US" i="1" dirty="0"/>
              <a:t>If you are not paying for it, you're not the customer; you're the product being sold.</a:t>
            </a:r>
          </a:p>
          <a:p>
            <a:endParaRPr lang="en-US" dirty="0"/>
          </a:p>
          <a:p>
            <a:endParaRPr lang="en-US" dirty="0"/>
          </a:p>
        </p:txBody>
      </p:sp>
    </p:spTree>
    <p:extLst>
      <p:ext uri="{BB962C8B-B14F-4D97-AF65-F5344CB8AC3E}">
        <p14:creationId xmlns:p14="http://schemas.microsoft.com/office/powerpoint/2010/main" val="4088226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4A58E-B854-48B3-B3B6-2D4C442C8396}"/>
              </a:ext>
            </a:extLst>
          </p:cNvPr>
          <p:cNvSpPr>
            <a:spLocks noGrp="1"/>
          </p:cNvSpPr>
          <p:nvPr>
            <p:ph type="title"/>
          </p:nvPr>
        </p:nvSpPr>
        <p:spPr/>
        <p:txBody>
          <a:bodyPr/>
          <a:lstStyle/>
          <a:p>
            <a:r>
              <a:rPr lang="en-US" dirty="0"/>
              <a:t>Terms of service</a:t>
            </a:r>
          </a:p>
        </p:txBody>
      </p:sp>
      <p:sp>
        <p:nvSpPr>
          <p:cNvPr id="3" name="Content Placeholder 2">
            <a:extLst>
              <a:ext uri="{FF2B5EF4-FFF2-40B4-BE49-F238E27FC236}">
                <a16:creationId xmlns:a16="http://schemas.microsoft.com/office/drawing/2014/main" id="{4C295FAF-AD1F-44FA-8047-C1DFCC4925DD}"/>
              </a:ext>
            </a:extLst>
          </p:cNvPr>
          <p:cNvSpPr>
            <a:spLocks noGrp="1"/>
          </p:cNvSpPr>
          <p:nvPr>
            <p:ph idx="1"/>
          </p:nvPr>
        </p:nvSpPr>
        <p:spPr/>
        <p:txBody>
          <a:bodyPr/>
          <a:lstStyle/>
          <a:p>
            <a:r>
              <a:rPr lang="en-US" dirty="0"/>
              <a:t>It seems invasive for a company to build up an elaborate picture of what we like, who are friends are, and how we spend our time</a:t>
            </a:r>
          </a:p>
          <a:p>
            <a:r>
              <a:rPr lang="en-US" dirty="0"/>
              <a:t>But we usually give permission for companies to do just that</a:t>
            </a:r>
          </a:p>
          <a:p>
            <a:r>
              <a:rPr lang="en-US" dirty="0"/>
              <a:t>Websites and apps have </a:t>
            </a:r>
            <a:r>
              <a:rPr lang="en-US" b="1" dirty="0"/>
              <a:t>terms of service</a:t>
            </a:r>
            <a:r>
              <a:rPr lang="en-US" dirty="0"/>
              <a:t> or </a:t>
            </a:r>
            <a:r>
              <a:rPr lang="en-US" b="1" dirty="0"/>
              <a:t>end user license agreements (EULA)</a:t>
            </a:r>
          </a:p>
          <a:p>
            <a:r>
              <a:rPr lang="en-US" dirty="0"/>
              <a:t>Often merely by using a website or app, you are agreeing to its terms of service</a:t>
            </a:r>
          </a:p>
        </p:txBody>
      </p:sp>
    </p:spTree>
    <p:extLst>
      <p:ext uri="{BB962C8B-B14F-4D97-AF65-F5344CB8AC3E}">
        <p14:creationId xmlns:p14="http://schemas.microsoft.com/office/powerpoint/2010/main" val="3223565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855DC-F7D1-424D-9DAD-D889EB015C40}"/>
              </a:ext>
            </a:extLst>
          </p:cNvPr>
          <p:cNvSpPr>
            <a:spLocks noGrp="1"/>
          </p:cNvSpPr>
          <p:nvPr>
            <p:ph type="title"/>
          </p:nvPr>
        </p:nvSpPr>
        <p:spPr/>
        <p:txBody>
          <a:bodyPr/>
          <a:lstStyle/>
          <a:p>
            <a:r>
              <a:rPr lang="en-US" dirty="0"/>
              <a:t>What can you do about your data privacy?</a:t>
            </a:r>
          </a:p>
        </p:txBody>
      </p:sp>
      <p:sp>
        <p:nvSpPr>
          <p:cNvPr id="3" name="Content Placeholder 2">
            <a:extLst>
              <a:ext uri="{FF2B5EF4-FFF2-40B4-BE49-F238E27FC236}">
                <a16:creationId xmlns:a16="http://schemas.microsoft.com/office/drawing/2014/main" id="{81FF36FB-5F20-4CF2-B72B-E02DF2F26AE8}"/>
              </a:ext>
            </a:extLst>
          </p:cNvPr>
          <p:cNvSpPr>
            <a:spLocks noGrp="1"/>
          </p:cNvSpPr>
          <p:nvPr>
            <p:ph idx="1"/>
          </p:nvPr>
        </p:nvSpPr>
        <p:spPr/>
        <p:txBody>
          <a:bodyPr>
            <a:normAutofit/>
          </a:bodyPr>
          <a:lstStyle/>
          <a:p>
            <a:r>
              <a:rPr lang="en-US" dirty="0"/>
              <a:t>Options are limited</a:t>
            </a:r>
          </a:p>
          <a:p>
            <a:pPr lvl="1"/>
            <a:r>
              <a:rPr lang="en-US" dirty="0"/>
              <a:t>Services like Facebook and Google are so widely used that it's hard to avoid them</a:t>
            </a:r>
          </a:p>
          <a:p>
            <a:pPr lvl="1"/>
            <a:r>
              <a:rPr lang="en-US" dirty="0"/>
              <a:t>It's difficult to navigate modern society without a smartphone</a:t>
            </a:r>
          </a:p>
          <a:p>
            <a:r>
              <a:rPr lang="en-US" dirty="0"/>
              <a:t>Many apps and services have data privacy settings that allow you to reduce the amount of information you share</a:t>
            </a:r>
          </a:p>
          <a:p>
            <a:r>
              <a:rPr lang="en-US" dirty="0"/>
              <a:t>In the US, laws restrict the amount of information the government can collect about you, but corporations have few restrictions</a:t>
            </a:r>
          </a:p>
          <a:p>
            <a:r>
              <a:rPr lang="en-US" dirty="0"/>
              <a:t>We may need laws that look at digital privacy more closely</a:t>
            </a:r>
          </a:p>
        </p:txBody>
      </p:sp>
    </p:spTree>
    <p:extLst>
      <p:ext uri="{BB962C8B-B14F-4D97-AF65-F5344CB8AC3E}">
        <p14:creationId xmlns:p14="http://schemas.microsoft.com/office/powerpoint/2010/main" val="660115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3BBC8D-3624-4339-A0BE-B87D6C06EA80}"/>
              </a:ext>
            </a:extLst>
          </p:cNvPr>
          <p:cNvSpPr>
            <a:spLocks noGrp="1"/>
          </p:cNvSpPr>
          <p:nvPr>
            <p:ph type="title"/>
          </p:nvPr>
        </p:nvSpPr>
        <p:spPr/>
        <p:txBody>
          <a:bodyPr/>
          <a:lstStyle/>
          <a:p>
            <a:r>
              <a:rPr lang="en-US" dirty="0"/>
              <a:t>How Data Shapes the World</a:t>
            </a:r>
          </a:p>
        </p:txBody>
      </p:sp>
    </p:spTree>
    <p:extLst>
      <p:ext uri="{BB962C8B-B14F-4D97-AF65-F5344CB8AC3E}">
        <p14:creationId xmlns:p14="http://schemas.microsoft.com/office/powerpoint/2010/main" val="1314361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3C4FB-377C-4DBF-92B7-68094457FD50}"/>
              </a:ext>
            </a:extLst>
          </p:cNvPr>
          <p:cNvSpPr>
            <a:spLocks noGrp="1"/>
          </p:cNvSpPr>
          <p:nvPr>
            <p:ph type="title"/>
          </p:nvPr>
        </p:nvSpPr>
        <p:spPr/>
        <p:txBody>
          <a:bodyPr/>
          <a:lstStyle/>
          <a:p>
            <a:r>
              <a:rPr lang="en-US" dirty="0"/>
              <a:t>Data in the World</a:t>
            </a:r>
          </a:p>
        </p:txBody>
      </p:sp>
      <p:sp>
        <p:nvSpPr>
          <p:cNvPr id="3" name="Content Placeholder 2">
            <a:extLst>
              <a:ext uri="{FF2B5EF4-FFF2-40B4-BE49-F238E27FC236}">
                <a16:creationId xmlns:a16="http://schemas.microsoft.com/office/drawing/2014/main" id="{9B970C1D-458D-4E8B-BD43-1E44953315F5}"/>
              </a:ext>
            </a:extLst>
          </p:cNvPr>
          <p:cNvSpPr>
            <a:spLocks noGrp="1"/>
          </p:cNvSpPr>
          <p:nvPr>
            <p:ph idx="1"/>
          </p:nvPr>
        </p:nvSpPr>
        <p:spPr/>
        <p:txBody>
          <a:bodyPr>
            <a:normAutofit/>
          </a:bodyPr>
          <a:lstStyle/>
          <a:p>
            <a:r>
              <a:rPr lang="en-US" dirty="0"/>
              <a:t>Data itself is neither positive nor negative</a:t>
            </a:r>
          </a:p>
          <a:p>
            <a:r>
              <a:rPr lang="en-US" dirty="0"/>
              <a:t>Although it can be alarming that Google tracks your movements, the same technology allows it to monitor traffic jams and suggest better routes</a:t>
            </a:r>
          </a:p>
          <a:p>
            <a:r>
              <a:rPr lang="en-US" dirty="0"/>
              <a:t>Machine learning is a technology that uses data to model the world, improving as it processes more data</a:t>
            </a:r>
          </a:p>
          <a:p>
            <a:r>
              <a:rPr lang="en-US" dirty="0"/>
              <a:t>Machine learning and other algorithms are being used for more and more important decisions</a:t>
            </a:r>
          </a:p>
          <a:p>
            <a:pPr lvl="1"/>
            <a:r>
              <a:rPr lang="en-US" dirty="0"/>
              <a:t>Screening resumes for job applicants</a:t>
            </a:r>
          </a:p>
          <a:p>
            <a:pPr lvl="1"/>
            <a:r>
              <a:rPr lang="en-US" dirty="0"/>
              <a:t>Recognizing faces for security purposes</a:t>
            </a:r>
          </a:p>
          <a:p>
            <a:pPr lvl="1"/>
            <a:r>
              <a:rPr lang="en-US" dirty="0"/>
              <a:t>Deciding who can borrow money</a:t>
            </a:r>
          </a:p>
          <a:p>
            <a:pPr lvl="1"/>
            <a:r>
              <a:rPr lang="en-US" dirty="0"/>
              <a:t>Predicting a person's future risk for committing crimes</a:t>
            </a:r>
          </a:p>
        </p:txBody>
      </p:sp>
    </p:spTree>
    <p:extLst>
      <p:ext uri="{BB962C8B-B14F-4D97-AF65-F5344CB8AC3E}">
        <p14:creationId xmlns:p14="http://schemas.microsoft.com/office/powerpoint/2010/main" val="499232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3630D-5F9D-43C0-B885-8A45D724530B}"/>
              </a:ext>
            </a:extLst>
          </p:cNvPr>
          <p:cNvSpPr>
            <a:spLocks noGrp="1"/>
          </p:cNvSpPr>
          <p:nvPr>
            <p:ph type="title"/>
          </p:nvPr>
        </p:nvSpPr>
        <p:spPr/>
        <p:txBody>
          <a:bodyPr/>
          <a:lstStyle/>
          <a:p>
            <a:r>
              <a:rPr lang="en-US" dirty="0"/>
              <a:t>Bias in machine learning</a:t>
            </a:r>
          </a:p>
        </p:txBody>
      </p:sp>
      <p:sp>
        <p:nvSpPr>
          <p:cNvPr id="3" name="Content Placeholder 2">
            <a:extLst>
              <a:ext uri="{FF2B5EF4-FFF2-40B4-BE49-F238E27FC236}">
                <a16:creationId xmlns:a16="http://schemas.microsoft.com/office/drawing/2014/main" id="{DE4CD533-685D-4850-8792-303F12C0BC91}"/>
              </a:ext>
            </a:extLst>
          </p:cNvPr>
          <p:cNvSpPr>
            <a:spLocks noGrp="1"/>
          </p:cNvSpPr>
          <p:nvPr>
            <p:ph idx="1"/>
          </p:nvPr>
        </p:nvSpPr>
        <p:spPr/>
        <p:txBody>
          <a:bodyPr/>
          <a:lstStyle/>
          <a:p>
            <a:r>
              <a:rPr lang="en-US" dirty="0"/>
              <a:t>Getting a numerical score from a computer feels scientific, but machine learning can be subject to biases</a:t>
            </a:r>
          </a:p>
          <a:p>
            <a:r>
              <a:rPr lang="en-US" dirty="0"/>
              <a:t>Since these algorithms are trained on data, biased input data will lead to biased results</a:t>
            </a:r>
          </a:p>
          <a:p>
            <a:r>
              <a:rPr lang="en-US" dirty="0"/>
              <a:t>Bias can result from:</a:t>
            </a:r>
          </a:p>
          <a:p>
            <a:pPr lvl="1"/>
            <a:r>
              <a:rPr lang="en-US" dirty="0"/>
              <a:t>Training data that only represents a portion of the population</a:t>
            </a:r>
          </a:p>
          <a:p>
            <a:pPr lvl="1"/>
            <a:r>
              <a:rPr lang="en-US" dirty="0"/>
              <a:t>Training an algorithm to mimic historical decisions, which may have been sexist, racist, or subject to other biases</a:t>
            </a:r>
          </a:p>
          <a:p>
            <a:pPr lvl="1"/>
            <a:r>
              <a:rPr lang="en-US" dirty="0"/>
              <a:t>Errors in programming or mathematics</a:t>
            </a:r>
          </a:p>
        </p:txBody>
      </p:sp>
    </p:spTree>
    <p:extLst>
      <p:ext uri="{BB962C8B-B14F-4D97-AF65-F5344CB8AC3E}">
        <p14:creationId xmlns:p14="http://schemas.microsoft.com/office/powerpoint/2010/main" val="105823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E307E-D474-4F74-922B-0DE84E0A38E2}"/>
              </a:ext>
            </a:extLst>
          </p:cNvPr>
          <p:cNvSpPr>
            <a:spLocks noGrp="1"/>
          </p:cNvSpPr>
          <p:nvPr>
            <p:ph type="title"/>
          </p:nvPr>
        </p:nvSpPr>
        <p:spPr/>
        <p:txBody>
          <a:bodyPr/>
          <a:lstStyle/>
          <a:p>
            <a:r>
              <a:rPr lang="en-US" dirty="0"/>
              <a:t>Ethics in computing</a:t>
            </a:r>
          </a:p>
        </p:txBody>
      </p:sp>
      <p:sp>
        <p:nvSpPr>
          <p:cNvPr id="3" name="Content Placeholder 2">
            <a:extLst>
              <a:ext uri="{FF2B5EF4-FFF2-40B4-BE49-F238E27FC236}">
                <a16:creationId xmlns:a16="http://schemas.microsoft.com/office/drawing/2014/main" id="{99FE480E-CF03-4635-A6D3-7BEFD9C17B06}"/>
              </a:ext>
            </a:extLst>
          </p:cNvPr>
          <p:cNvSpPr>
            <a:spLocks noGrp="1"/>
          </p:cNvSpPr>
          <p:nvPr>
            <p:ph idx="1"/>
          </p:nvPr>
        </p:nvSpPr>
        <p:spPr/>
        <p:txBody>
          <a:bodyPr>
            <a:normAutofit/>
          </a:bodyPr>
          <a:lstStyle/>
          <a:p>
            <a:r>
              <a:rPr lang="en-US" b="1" dirty="0"/>
              <a:t>Ethics</a:t>
            </a:r>
            <a:r>
              <a:rPr lang="en-US" dirty="0"/>
              <a:t> is the study of right and wrong, often applied to a particular field</a:t>
            </a:r>
          </a:p>
          <a:p>
            <a:r>
              <a:rPr lang="en-US" b="1" dirty="0"/>
              <a:t>Laws</a:t>
            </a:r>
            <a:r>
              <a:rPr lang="en-US" dirty="0"/>
              <a:t> provide penalties for some actions, but we need to think about questions of right and wrong whether or not a law is applicable</a:t>
            </a:r>
          </a:p>
          <a:p>
            <a:r>
              <a:rPr lang="en-US" dirty="0"/>
              <a:t>Computing offers a special challenge because laws cannot always keep up with rapid changes in technology</a:t>
            </a:r>
          </a:p>
          <a:p>
            <a:r>
              <a:rPr lang="en-US" dirty="0"/>
              <a:t>Ethical considerations around computing raise many interesting issues:</a:t>
            </a:r>
          </a:p>
          <a:p>
            <a:pPr lvl="1"/>
            <a:r>
              <a:rPr lang="en-US" dirty="0"/>
              <a:t>Vast quantities of data can be stored indefinitely</a:t>
            </a:r>
          </a:p>
          <a:p>
            <a:pPr lvl="1"/>
            <a:r>
              <a:rPr lang="en-US" dirty="0"/>
              <a:t>Computers can process this data quickly and make inferences</a:t>
            </a:r>
          </a:p>
          <a:p>
            <a:pPr lvl="1"/>
            <a:r>
              <a:rPr lang="en-US" dirty="0"/>
              <a:t>Computers can make perfect copies of existing data</a:t>
            </a:r>
          </a:p>
          <a:p>
            <a:pPr lvl="1"/>
            <a:r>
              <a:rPr lang="en-US" dirty="0"/>
              <a:t>Information can be disseminated instantly across the world through the Internet</a:t>
            </a:r>
          </a:p>
          <a:p>
            <a:pPr lvl="1"/>
            <a:r>
              <a:rPr lang="en-US" dirty="0"/>
              <a:t>Computers are being used to make important decisions</a:t>
            </a:r>
          </a:p>
        </p:txBody>
      </p:sp>
    </p:spTree>
    <p:extLst>
      <p:ext uri="{BB962C8B-B14F-4D97-AF65-F5344CB8AC3E}">
        <p14:creationId xmlns:p14="http://schemas.microsoft.com/office/powerpoint/2010/main" val="1281128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82416-C885-4A53-8D7B-DCBB0A014946}"/>
              </a:ext>
            </a:extLst>
          </p:cNvPr>
          <p:cNvSpPr>
            <a:spLocks noGrp="1"/>
          </p:cNvSpPr>
          <p:nvPr>
            <p:ph type="title"/>
          </p:nvPr>
        </p:nvSpPr>
        <p:spPr/>
        <p:txBody>
          <a:bodyPr/>
          <a:lstStyle/>
          <a:p>
            <a:r>
              <a:rPr lang="en-US" dirty="0"/>
              <a:t>Examples of bias</a:t>
            </a:r>
          </a:p>
        </p:txBody>
      </p:sp>
      <p:sp>
        <p:nvSpPr>
          <p:cNvPr id="3" name="Content Placeholder 2">
            <a:extLst>
              <a:ext uri="{FF2B5EF4-FFF2-40B4-BE49-F238E27FC236}">
                <a16:creationId xmlns:a16="http://schemas.microsoft.com/office/drawing/2014/main" id="{14447195-8B5E-4245-82A2-D3BD9276D9BB}"/>
              </a:ext>
            </a:extLst>
          </p:cNvPr>
          <p:cNvSpPr>
            <a:spLocks noGrp="1"/>
          </p:cNvSpPr>
          <p:nvPr>
            <p:ph idx="1"/>
          </p:nvPr>
        </p:nvSpPr>
        <p:spPr/>
        <p:txBody>
          <a:bodyPr>
            <a:normAutofit lnSpcReduction="10000"/>
          </a:bodyPr>
          <a:lstStyle/>
          <a:p>
            <a:r>
              <a:rPr lang="en-US" dirty="0">
                <a:solidFill>
                  <a:schemeClr val="tx1"/>
                </a:solidFill>
              </a:rPr>
              <a:t>Some face recognition software was trained mostly on white men</a:t>
            </a:r>
          </a:p>
          <a:p>
            <a:pPr lvl="1"/>
            <a:r>
              <a:rPr lang="en-US" dirty="0">
                <a:solidFill>
                  <a:schemeClr val="tx1"/>
                </a:solidFill>
              </a:rPr>
              <a:t>Its performance can be much worse on women and people of color</a:t>
            </a:r>
          </a:p>
          <a:p>
            <a:pPr lvl="1"/>
            <a:r>
              <a:rPr lang="en-US" dirty="0">
                <a:solidFill>
                  <a:schemeClr val="tx1"/>
                </a:solidFill>
              </a:rPr>
              <a:t>2018 </a:t>
            </a:r>
            <a:r>
              <a:rPr lang="en-US" dirty="0">
                <a:solidFill>
                  <a:schemeClr val="tx1"/>
                </a:solidFill>
                <a:hlinkClick r:id="rId2">
                  <a:extLst>
                    <a:ext uri="{A12FA001-AC4F-418D-AE19-62706E023703}">
                      <ahyp:hlinkClr xmlns:ahyp="http://schemas.microsoft.com/office/drawing/2018/hyperlinkcolor" val="tx"/>
                    </a:ext>
                  </a:extLst>
                </a:hlinkClick>
              </a:rPr>
              <a:t>research at MIT and Microsoft</a:t>
            </a:r>
            <a:r>
              <a:rPr lang="en-US" dirty="0">
                <a:solidFill>
                  <a:schemeClr val="tx1"/>
                </a:solidFill>
              </a:rPr>
              <a:t> found error rates as high as 34.7% for dark-skinned females compared to 0.3% for light-skinned males</a:t>
            </a:r>
          </a:p>
          <a:p>
            <a:r>
              <a:rPr lang="en-US" dirty="0">
                <a:solidFill>
                  <a:schemeClr val="tx1"/>
                </a:solidFill>
              </a:rPr>
              <a:t>Job screening software</a:t>
            </a:r>
          </a:p>
          <a:p>
            <a:pPr lvl="1"/>
            <a:r>
              <a:rPr lang="en-US" dirty="0">
                <a:solidFill>
                  <a:schemeClr val="tx1"/>
                </a:solidFill>
              </a:rPr>
              <a:t>A 2018 </a:t>
            </a:r>
            <a:r>
              <a:rPr lang="en-US" dirty="0">
                <a:solidFill>
                  <a:schemeClr val="tx1"/>
                </a:solidFill>
                <a:hlinkClick r:id="rId3">
                  <a:extLst>
                    <a:ext uri="{A12FA001-AC4F-418D-AE19-62706E023703}">
                      <ahyp:hlinkClr xmlns:ahyp="http://schemas.microsoft.com/office/drawing/2018/hyperlinkcolor" val="tx"/>
                    </a:ext>
                  </a:extLst>
                </a:hlinkClick>
              </a:rPr>
              <a:t>report by Reuters</a:t>
            </a:r>
            <a:r>
              <a:rPr lang="en-US" dirty="0">
                <a:solidFill>
                  <a:schemeClr val="tx1"/>
                </a:solidFill>
              </a:rPr>
              <a:t> described an Amazon resume screening tool that preferred words like "executed" and "captured" that were used by men more than women</a:t>
            </a:r>
          </a:p>
          <a:p>
            <a:r>
              <a:rPr lang="en-US" dirty="0">
                <a:solidFill>
                  <a:schemeClr val="tx1"/>
                </a:solidFill>
              </a:rPr>
              <a:t>Predicting future risk of committing crimes</a:t>
            </a:r>
          </a:p>
          <a:p>
            <a:pPr lvl="1"/>
            <a:r>
              <a:rPr lang="en-US" dirty="0">
                <a:solidFill>
                  <a:schemeClr val="tx1"/>
                </a:solidFill>
              </a:rPr>
              <a:t>A 2016 </a:t>
            </a:r>
            <a:r>
              <a:rPr lang="en-US" dirty="0">
                <a:solidFill>
                  <a:schemeClr val="tx1"/>
                </a:solidFill>
                <a:hlinkClick r:id="rId4">
                  <a:extLst>
                    <a:ext uri="{A12FA001-AC4F-418D-AE19-62706E023703}">
                      <ahyp:hlinkClr xmlns:ahyp="http://schemas.microsoft.com/office/drawing/2018/hyperlinkcolor" val="tx"/>
                    </a:ext>
                  </a:extLst>
                </a:hlinkClick>
              </a:rPr>
              <a:t>ProPublica report</a:t>
            </a:r>
            <a:r>
              <a:rPr lang="en-US" dirty="0">
                <a:solidFill>
                  <a:schemeClr val="tx1"/>
                </a:solidFill>
              </a:rPr>
              <a:t> showed that high numbers of African American defendants were labeled high risk but didn't re-offend while high numbers of white defendants were labeled low risk yet did re-offend</a:t>
            </a:r>
          </a:p>
          <a:p>
            <a:r>
              <a:rPr lang="en-US" dirty="0">
                <a:solidFill>
                  <a:schemeClr val="tx1"/>
                </a:solidFill>
              </a:rPr>
              <a:t> Deciding who can borrow money</a:t>
            </a:r>
          </a:p>
          <a:p>
            <a:pPr lvl="1"/>
            <a:r>
              <a:rPr lang="en-US" dirty="0">
                <a:solidFill>
                  <a:schemeClr val="tx1"/>
                </a:solidFill>
              </a:rPr>
              <a:t>2019 </a:t>
            </a:r>
            <a:r>
              <a:rPr lang="en-US" dirty="0">
                <a:solidFill>
                  <a:schemeClr val="tx1"/>
                </a:solidFill>
                <a:hlinkClick r:id="rId5">
                  <a:extLst>
                    <a:ext uri="{A12FA001-AC4F-418D-AE19-62706E023703}">
                      <ahyp:hlinkClr xmlns:ahyp="http://schemas.microsoft.com/office/drawing/2018/hyperlinkcolor" val="tx"/>
                    </a:ext>
                  </a:extLst>
                </a:hlinkClick>
              </a:rPr>
              <a:t>research from Berkeley</a:t>
            </a:r>
            <a:r>
              <a:rPr lang="en-US" dirty="0">
                <a:solidFill>
                  <a:schemeClr val="tx1"/>
                </a:solidFill>
              </a:rPr>
              <a:t> finds that algorithmic systems charge borrowers of color higher mortgage rates and are more likely to reject their mortgage applications</a:t>
            </a:r>
          </a:p>
        </p:txBody>
      </p:sp>
    </p:spTree>
    <p:extLst>
      <p:ext uri="{BB962C8B-B14F-4D97-AF65-F5344CB8AC3E}">
        <p14:creationId xmlns:p14="http://schemas.microsoft.com/office/powerpoint/2010/main" val="2135344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F739D-85CD-4D89-8B92-14078800D1EF}"/>
              </a:ext>
            </a:extLst>
          </p:cNvPr>
          <p:cNvSpPr>
            <a:spLocks noGrp="1"/>
          </p:cNvSpPr>
          <p:nvPr>
            <p:ph type="title"/>
          </p:nvPr>
        </p:nvSpPr>
        <p:spPr/>
        <p:txBody>
          <a:bodyPr/>
          <a:lstStyle/>
          <a:p>
            <a:r>
              <a:rPr lang="en-US" dirty="0"/>
              <a:t>Addressing algorithmic bias</a:t>
            </a:r>
          </a:p>
        </p:txBody>
      </p:sp>
      <p:sp>
        <p:nvSpPr>
          <p:cNvPr id="3" name="Content Placeholder 2">
            <a:extLst>
              <a:ext uri="{FF2B5EF4-FFF2-40B4-BE49-F238E27FC236}">
                <a16:creationId xmlns:a16="http://schemas.microsoft.com/office/drawing/2014/main" id="{736A2231-9478-4A97-89A5-898CD0899678}"/>
              </a:ext>
            </a:extLst>
          </p:cNvPr>
          <p:cNvSpPr>
            <a:spLocks noGrp="1"/>
          </p:cNvSpPr>
          <p:nvPr>
            <p:ph idx="1"/>
          </p:nvPr>
        </p:nvSpPr>
        <p:spPr/>
        <p:txBody>
          <a:bodyPr/>
          <a:lstStyle/>
          <a:p>
            <a:r>
              <a:rPr lang="en-US" dirty="0"/>
              <a:t>As with privacy, social and legal changes may be necessary</a:t>
            </a:r>
          </a:p>
          <a:p>
            <a:r>
              <a:rPr lang="en-US" dirty="0"/>
              <a:t>Remember that decisions made by computers are really just decisions made by the people who coded or trained the algorithms</a:t>
            </a:r>
          </a:p>
          <a:p>
            <a:r>
              <a:rPr lang="en-US" dirty="0"/>
              <a:t>Biased inputs lead to biased outputs</a:t>
            </a:r>
          </a:p>
          <a:p>
            <a:r>
              <a:rPr lang="en-US" dirty="0"/>
              <a:t>We should demand more transparency about how such important algorithms work, since their details are often secret</a:t>
            </a:r>
          </a:p>
          <a:p>
            <a:r>
              <a:rPr lang="en-US" dirty="0"/>
              <a:t>Advocating for diversity within computer science may help to broaden the perspectives in the field</a:t>
            </a:r>
          </a:p>
        </p:txBody>
      </p:sp>
    </p:spTree>
    <p:extLst>
      <p:ext uri="{BB962C8B-B14F-4D97-AF65-F5344CB8AC3E}">
        <p14:creationId xmlns:p14="http://schemas.microsoft.com/office/powerpoint/2010/main" val="2146900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C29B6B-64E0-4C43-ABEC-0B6C0692C646}"/>
              </a:ext>
            </a:extLst>
          </p:cNvPr>
          <p:cNvSpPr>
            <a:spLocks noGrp="1"/>
          </p:cNvSpPr>
          <p:nvPr>
            <p:ph type="title"/>
          </p:nvPr>
        </p:nvSpPr>
        <p:spPr/>
        <p:txBody>
          <a:bodyPr/>
          <a:lstStyle/>
          <a:p>
            <a:r>
              <a:rPr lang="en-US" dirty="0"/>
              <a:t>Activities</a:t>
            </a:r>
          </a:p>
        </p:txBody>
      </p:sp>
    </p:spTree>
    <p:extLst>
      <p:ext uri="{BB962C8B-B14F-4D97-AF65-F5344CB8AC3E}">
        <p14:creationId xmlns:p14="http://schemas.microsoft.com/office/powerpoint/2010/main" val="4162232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2C55F-4EDF-4816-B2DD-237665B6474B}"/>
              </a:ext>
            </a:extLst>
          </p:cNvPr>
          <p:cNvSpPr>
            <a:spLocks noGrp="1"/>
          </p:cNvSpPr>
          <p:nvPr>
            <p:ph type="title"/>
          </p:nvPr>
        </p:nvSpPr>
        <p:spPr/>
        <p:txBody>
          <a:bodyPr/>
          <a:lstStyle/>
          <a:p>
            <a:r>
              <a:rPr lang="en-US" dirty="0"/>
              <a:t>Activity 1</a:t>
            </a:r>
          </a:p>
        </p:txBody>
      </p:sp>
      <p:sp>
        <p:nvSpPr>
          <p:cNvPr id="3" name="Content Placeholder 2">
            <a:extLst>
              <a:ext uri="{FF2B5EF4-FFF2-40B4-BE49-F238E27FC236}">
                <a16:creationId xmlns:a16="http://schemas.microsoft.com/office/drawing/2014/main" id="{92A5B711-DD4A-41CA-B409-23C0C1B11D85}"/>
              </a:ext>
            </a:extLst>
          </p:cNvPr>
          <p:cNvSpPr>
            <a:spLocks noGrp="1"/>
          </p:cNvSpPr>
          <p:nvPr>
            <p:ph idx="1"/>
          </p:nvPr>
        </p:nvSpPr>
        <p:spPr/>
        <p:txBody>
          <a:bodyPr/>
          <a:lstStyle/>
          <a:p>
            <a:r>
              <a:rPr lang="en-US" dirty="0"/>
              <a:t>Think of one of your favorite movies, books, or songs</a:t>
            </a:r>
          </a:p>
          <a:p>
            <a:r>
              <a:rPr lang="en-US" dirty="0"/>
              <a:t>When was it created, and who holds the copyright for it?</a:t>
            </a:r>
          </a:p>
          <a:p>
            <a:r>
              <a:rPr lang="en-US" dirty="0"/>
              <a:t>When will it enter the public domain and no longer be protected by copyright?</a:t>
            </a:r>
          </a:p>
        </p:txBody>
      </p:sp>
    </p:spTree>
    <p:extLst>
      <p:ext uri="{BB962C8B-B14F-4D97-AF65-F5344CB8AC3E}">
        <p14:creationId xmlns:p14="http://schemas.microsoft.com/office/powerpoint/2010/main" val="1865543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F9DCB-8303-48FE-827F-42A455876C01}"/>
              </a:ext>
            </a:extLst>
          </p:cNvPr>
          <p:cNvSpPr>
            <a:spLocks noGrp="1"/>
          </p:cNvSpPr>
          <p:nvPr>
            <p:ph type="title"/>
          </p:nvPr>
        </p:nvSpPr>
        <p:spPr/>
        <p:txBody>
          <a:bodyPr/>
          <a:lstStyle/>
          <a:p>
            <a:r>
              <a:rPr lang="en-US" dirty="0"/>
              <a:t>Activity 2</a:t>
            </a:r>
          </a:p>
        </p:txBody>
      </p:sp>
      <p:sp>
        <p:nvSpPr>
          <p:cNvPr id="3" name="Content Placeholder 2">
            <a:extLst>
              <a:ext uri="{FF2B5EF4-FFF2-40B4-BE49-F238E27FC236}">
                <a16:creationId xmlns:a16="http://schemas.microsoft.com/office/drawing/2014/main" id="{BCB26C45-5802-4E9A-9B9C-0CD0DD1D4B5B}"/>
              </a:ext>
            </a:extLst>
          </p:cNvPr>
          <p:cNvSpPr>
            <a:spLocks noGrp="1"/>
          </p:cNvSpPr>
          <p:nvPr>
            <p:ph idx="1"/>
          </p:nvPr>
        </p:nvSpPr>
        <p:spPr/>
        <p:txBody>
          <a:bodyPr/>
          <a:lstStyle/>
          <a:p>
            <a:r>
              <a:rPr lang="en-US" dirty="0"/>
              <a:t>If you use a streaming service like Netflix, Hulu,  Spotify, or Pandora, look up the terms of service</a:t>
            </a:r>
          </a:p>
          <a:p>
            <a:r>
              <a:rPr lang="en-US" dirty="0"/>
              <a:t>Are there any restrictions on sharing the account information with other people?</a:t>
            </a:r>
          </a:p>
          <a:p>
            <a:r>
              <a:rPr lang="en-US" dirty="0"/>
              <a:t>What repercussions could you face if you violate the terms of service?</a:t>
            </a:r>
          </a:p>
        </p:txBody>
      </p:sp>
    </p:spTree>
    <p:extLst>
      <p:ext uri="{BB962C8B-B14F-4D97-AF65-F5344CB8AC3E}">
        <p14:creationId xmlns:p14="http://schemas.microsoft.com/office/powerpoint/2010/main" val="705068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A5A31-64B0-48C0-927A-43C830DA6880}"/>
              </a:ext>
            </a:extLst>
          </p:cNvPr>
          <p:cNvSpPr>
            <a:spLocks noGrp="1"/>
          </p:cNvSpPr>
          <p:nvPr>
            <p:ph type="title"/>
          </p:nvPr>
        </p:nvSpPr>
        <p:spPr/>
        <p:txBody>
          <a:bodyPr/>
          <a:lstStyle/>
          <a:p>
            <a:r>
              <a:rPr lang="en-US" dirty="0"/>
              <a:t>Activity 3</a:t>
            </a:r>
          </a:p>
        </p:txBody>
      </p:sp>
      <p:sp>
        <p:nvSpPr>
          <p:cNvPr id="3" name="Content Placeholder 2">
            <a:extLst>
              <a:ext uri="{FF2B5EF4-FFF2-40B4-BE49-F238E27FC236}">
                <a16:creationId xmlns:a16="http://schemas.microsoft.com/office/drawing/2014/main" id="{F7C7FAE0-52DC-4516-864E-7D2A49F819D1}"/>
              </a:ext>
            </a:extLst>
          </p:cNvPr>
          <p:cNvSpPr>
            <a:spLocks noGrp="1"/>
          </p:cNvSpPr>
          <p:nvPr>
            <p:ph idx="1"/>
          </p:nvPr>
        </p:nvSpPr>
        <p:spPr/>
        <p:txBody>
          <a:bodyPr/>
          <a:lstStyle/>
          <a:p>
            <a:r>
              <a:rPr lang="en-US" dirty="0"/>
              <a:t>Pick a topic you're interested in, whether from history, popular culture, science, or anything else</a:t>
            </a:r>
          </a:p>
          <a:p>
            <a:r>
              <a:rPr lang="en-US" dirty="0"/>
              <a:t>Visit the Wikipedia page for that topic, and look through the references at the bottom</a:t>
            </a:r>
          </a:p>
          <a:p>
            <a:r>
              <a:rPr lang="en-US" dirty="0"/>
              <a:t>If possible:</a:t>
            </a:r>
          </a:p>
          <a:p>
            <a:pPr lvl="1"/>
            <a:r>
              <a:rPr lang="en-US" dirty="0"/>
              <a:t>Borrow a book from the library that's listed in the references</a:t>
            </a:r>
          </a:p>
          <a:p>
            <a:pPr lvl="1"/>
            <a:r>
              <a:rPr lang="en-US" dirty="0"/>
              <a:t>Find the original source of some information given on the page</a:t>
            </a:r>
          </a:p>
        </p:txBody>
      </p:sp>
    </p:spTree>
    <p:extLst>
      <p:ext uri="{BB962C8B-B14F-4D97-AF65-F5344CB8AC3E}">
        <p14:creationId xmlns:p14="http://schemas.microsoft.com/office/powerpoint/2010/main" val="2798239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7677E-34B6-43BC-AD92-0A9DB096FC14}"/>
              </a:ext>
            </a:extLst>
          </p:cNvPr>
          <p:cNvSpPr>
            <a:spLocks noGrp="1"/>
          </p:cNvSpPr>
          <p:nvPr>
            <p:ph type="title"/>
          </p:nvPr>
        </p:nvSpPr>
        <p:spPr/>
        <p:txBody>
          <a:bodyPr/>
          <a:lstStyle/>
          <a:p>
            <a:r>
              <a:rPr lang="en-US" dirty="0"/>
              <a:t>Activity 4</a:t>
            </a:r>
          </a:p>
        </p:txBody>
      </p:sp>
      <p:sp>
        <p:nvSpPr>
          <p:cNvPr id="3" name="Content Placeholder 2">
            <a:extLst>
              <a:ext uri="{FF2B5EF4-FFF2-40B4-BE49-F238E27FC236}">
                <a16:creationId xmlns:a16="http://schemas.microsoft.com/office/drawing/2014/main" id="{4D408541-3DAB-4A95-9C8E-7A6AD0B1B330}"/>
              </a:ext>
            </a:extLst>
          </p:cNvPr>
          <p:cNvSpPr>
            <a:spLocks noGrp="1"/>
          </p:cNvSpPr>
          <p:nvPr>
            <p:ph idx="1"/>
          </p:nvPr>
        </p:nvSpPr>
        <p:spPr/>
        <p:txBody>
          <a:bodyPr/>
          <a:lstStyle/>
          <a:p>
            <a:r>
              <a:rPr lang="en-US" dirty="0"/>
              <a:t>Read through the </a:t>
            </a:r>
            <a:r>
              <a:rPr lang="en-US" dirty="0">
                <a:hlinkClick r:id="rId2"/>
              </a:rPr>
              <a:t>Google Privacy Policy</a:t>
            </a:r>
            <a:endParaRPr lang="en-US" dirty="0"/>
          </a:p>
          <a:p>
            <a:r>
              <a:rPr lang="en-US" dirty="0"/>
              <a:t>What data does Google collect about you?</a:t>
            </a:r>
          </a:p>
          <a:p>
            <a:r>
              <a:rPr lang="en-US" dirty="0"/>
              <a:t>Was there anything that Google collects that you were surprised by?</a:t>
            </a:r>
          </a:p>
          <a:p>
            <a:r>
              <a:rPr lang="en-US" dirty="0"/>
              <a:t>Consider reading similar privacy policies at other sites you use frequently</a:t>
            </a:r>
          </a:p>
          <a:p>
            <a:pPr lvl="1"/>
            <a:r>
              <a:rPr lang="en-US" dirty="0"/>
              <a:t>Note that some use legalistic language that can be difficult to read</a:t>
            </a:r>
          </a:p>
        </p:txBody>
      </p:sp>
    </p:spTree>
    <p:extLst>
      <p:ext uri="{BB962C8B-B14F-4D97-AF65-F5344CB8AC3E}">
        <p14:creationId xmlns:p14="http://schemas.microsoft.com/office/powerpoint/2010/main" val="1560530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D007E-38C5-473C-B4CC-1D79DDD08C17}"/>
              </a:ext>
            </a:extLst>
          </p:cNvPr>
          <p:cNvSpPr>
            <a:spLocks noGrp="1"/>
          </p:cNvSpPr>
          <p:nvPr>
            <p:ph type="title"/>
          </p:nvPr>
        </p:nvSpPr>
        <p:spPr/>
        <p:txBody>
          <a:bodyPr/>
          <a:lstStyle/>
          <a:p>
            <a:r>
              <a:rPr lang="en-US" dirty="0"/>
              <a:t>Activity 5</a:t>
            </a:r>
          </a:p>
        </p:txBody>
      </p:sp>
      <p:sp>
        <p:nvSpPr>
          <p:cNvPr id="3" name="Content Placeholder 2">
            <a:extLst>
              <a:ext uri="{FF2B5EF4-FFF2-40B4-BE49-F238E27FC236}">
                <a16:creationId xmlns:a16="http://schemas.microsoft.com/office/drawing/2014/main" id="{07301A91-DA45-4D67-BDF1-A0D3C516F222}"/>
              </a:ext>
            </a:extLst>
          </p:cNvPr>
          <p:cNvSpPr>
            <a:spLocks noGrp="1"/>
          </p:cNvSpPr>
          <p:nvPr>
            <p:ph idx="1"/>
          </p:nvPr>
        </p:nvSpPr>
        <p:spPr/>
        <p:txBody>
          <a:bodyPr/>
          <a:lstStyle/>
          <a:p>
            <a:r>
              <a:rPr lang="en-US" dirty="0"/>
              <a:t>If you use any Google services, consider doing their </a:t>
            </a:r>
            <a:r>
              <a:rPr lang="en-US" dirty="0">
                <a:hlinkClick r:id="rId2"/>
              </a:rPr>
              <a:t>Privacy Checkup</a:t>
            </a:r>
            <a:endParaRPr lang="en-US" dirty="0"/>
          </a:p>
          <a:p>
            <a:r>
              <a:rPr lang="en-US" dirty="0"/>
              <a:t>This tool allows you some controls over the information that Google keeps</a:t>
            </a:r>
          </a:p>
          <a:p>
            <a:pPr lvl="1"/>
            <a:r>
              <a:rPr lang="en-US" dirty="0"/>
              <a:t>How long before your web activity will be deleted</a:t>
            </a:r>
          </a:p>
          <a:p>
            <a:pPr lvl="1"/>
            <a:r>
              <a:rPr lang="en-US" dirty="0"/>
              <a:t>How long before your YouTube history is deleted</a:t>
            </a:r>
          </a:p>
          <a:p>
            <a:pPr lvl="1"/>
            <a:r>
              <a:rPr lang="en-US" dirty="0"/>
              <a:t>What happens to your data if you stop using your account</a:t>
            </a:r>
          </a:p>
          <a:p>
            <a:r>
              <a:rPr lang="en-US" dirty="0"/>
              <a:t>If you use social media services like Facebook, consider exploring their privacy settings</a:t>
            </a:r>
          </a:p>
        </p:txBody>
      </p:sp>
    </p:spTree>
    <p:extLst>
      <p:ext uri="{BB962C8B-B14F-4D97-AF65-F5344CB8AC3E}">
        <p14:creationId xmlns:p14="http://schemas.microsoft.com/office/powerpoint/2010/main" val="11380510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D007E-38C5-473C-B4CC-1D79DDD08C17}"/>
              </a:ext>
            </a:extLst>
          </p:cNvPr>
          <p:cNvSpPr>
            <a:spLocks noGrp="1"/>
          </p:cNvSpPr>
          <p:nvPr>
            <p:ph type="title"/>
          </p:nvPr>
        </p:nvSpPr>
        <p:spPr/>
        <p:txBody>
          <a:bodyPr/>
          <a:lstStyle/>
          <a:p>
            <a:r>
              <a:rPr lang="en-US" dirty="0"/>
              <a:t>Activity 6</a:t>
            </a:r>
          </a:p>
        </p:txBody>
      </p:sp>
      <p:sp>
        <p:nvSpPr>
          <p:cNvPr id="3" name="Content Placeholder 2">
            <a:extLst>
              <a:ext uri="{FF2B5EF4-FFF2-40B4-BE49-F238E27FC236}">
                <a16:creationId xmlns:a16="http://schemas.microsoft.com/office/drawing/2014/main" id="{07301A91-DA45-4D67-BDF1-A0D3C516F222}"/>
              </a:ext>
            </a:extLst>
          </p:cNvPr>
          <p:cNvSpPr>
            <a:spLocks noGrp="1"/>
          </p:cNvSpPr>
          <p:nvPr>
            <p:ph idx="1"/>
          </p:nvPr>
        </p:nvSpPr>
        <p:spPr/>
        <p:txBody>
          <a:bodyPr>
            <a:normAutofit/>
          </a:bodyPr>
          <a:lstStyle/>
          <a:p>
            <a:r>
              <a:rPr lang="en-US" dirty="0"/>
              <a:t>Have you done any of the following activities recently?</a:t>
            </a:r>
          </a:p>
          <a:p>
            <a:pPr lvl="1"/>
            <a:r>
              <a:rPr lang="en-US" dirty="0"/>
              <a:t>Bought a house or applied for a mortgage</a:t>
            </a:r>
          </a:p>
          <a:p>
            <a:pPr lvl="1"/>
            <a:r>
              <a:rPr lang="en-US" dirty="0"/>
              <a:t>Applied for a credit card</a:t>
            </a:r>
          </a:p>
          <a:p>
            <a:pPr lvl="1"/>
            <a:r>
              <a:rPr lang="en-US" dirty="0"/>
              <a:t>Applied for a small business loan</a:t>
            </a:r>
          </a:p>
          <a:p>
            <a:pPr lvl="1"/>
            <a:r>
              <a:rPr lang="en-US" dirty="0"/>
              <a:t>Applied for a job</a:t>
            </a:r>
          </a:p>
          <a:p>
            <a:r>
              <a:rPr lang="en-US" dirty="0"/>
              <a:t>If you have, try to look through the associated documentation or relevant journalism to determine if an algorithm may have played a part in the decision-making process</a:t>
            </a:r>
          </a:p>
          <a:p>
            <a:r>
              <a:rPr lang="en-US" dirty="0"/>
              <a:t>Whether or not an algorithm was involved, list any potential sources of bias for the decision in your case</a:t>
            </a:r>
          </a:p>
        </p:txBody>
      </p:sp>
    </p:spTree>
    <p:extLst>
      <p:ext uri="{BB962C8B-B14F-4D97-AF65-F5344CB8AC3E}">
        <p14:creationId xmlns:p14="http://schemas.microsoft.com/office/powerpoint/2010/main" val="3183076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Privacy and Data Protection image link to video ">
            <a:extLst>
              <a:ext uri="{FF2B5EF4-FFF2-40B4-BE49-F238E27FC236}">
                <a16:creationId xmlns:a16="http://schemas.microsoft.com/office/drawing/2014/main" id="{FBD8DFB7-1B8C-4C9B-9AE6-DE5C679465EF}"/>
              </a:ext>
            </a:extLst>
          </p:cNvPr>
          <p:cNvSpPr>
            <a:spLocks noGrp="1"/>
          </p:cNvSpPr>
          <p:nvPr>
            <p:ph type="title"/>
          </p:nvPr>
        </p:nvSpPr>
        <p:spPr/>
        <p:txBody>
          <a:bodyPr/>
          <a:lstStyle/>
          <a:p>
            <a:r>
              <a:rPr lang="en-US" dirty="0"/>
              <a:t>Topics</a:t>
            </a:r>
          </a:p>
        </p:txBody>
      </p:sp>
      <p:sp>
        <p:nvSpPr>
          <p:cNvPr id="3" name="Content Placeholder 2">
            <a:extLst>
              <a:ext uri="{FF2B5EF4-FFF2-40B4-BE49-F238E27FC236}">
                <a16:creationId xmlns:a16="http://schemas.microsoft.com/office/drawing/2014/main" id="{0294CD30-85B8-4F0F-90BD-D54DB688EF32}"/>
              </a:ext>
            </a:extLst>
          </p:cNvPr>
          <p:cNvSpPr>
            <a:spLocks noGrp="1"/>
          </p:cNvSpPr>
          <p:nvPr>
            <p:ph idx="1"/>
          </p:nvPr>
        </p:nvSpPr>
        <p:spPr/>
        <p:txBody>
          <a:bodyPr/>
          <a:lstStyle/>
          <a:p>
            <a:r>
              <a:rPr lang="en-US" dirty="0"/>
              <a:t>There are many different ways to think about data, how we use it, and what privacy means</a:t>
            </a:r>
          </a:p>
          <a:p>
            <a:r>
              <a:rPr lang="en-US" dirty="0"/>
              <a:t>A few important considerations:</a:t>
            </a:r>
          </a:p>
          <a:p>
            <a:pPr lvl="1"/>
            <a:r>
              <a:rPr lang="en-US" dirty="0"/>
              <a:t>What we do with other people’s data</a:t>
            </a:r>
          </a:p>
          <a:p>
            <a:pPr lvl="1"/>
            <a:r>
              <a:rPr lang="en-US" dirty="0"/>
              <a:t>What companies do with our data</a:t>
            </a:r>
          </a:p>
          <a:p>
            <a:pPr lvl="1"/>
            <a:r>
              <a:rPr lang="en-US" dirty="0"/>
              <a:t>How data is used to shape the world</a:t>
            </a:r>
          </a:p>
        </p:txBody>
      </p:sp>
      <p:pic>
        <p:nvPicPr>
          <p:cNvPr id="5" name="Picture 4" descr="Image linking to Privacy and Data Protection video one-eyed with two antenn">
            <a:hlinkClick r:id="rId2"/>
            <a:extLst>
              <a:ext uri="{FF2B5EF4-FFF2-40B4-BE49-F238E27FC236}">
                <a16:creationId xmlns:a16="http://schemas.microsoft.com/office/drawing/2014/main" id="{8397CD67-0360-601C-7B4B-A4658781FA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9765" y="2508420"/>
            <a:ext cx="5789683" cy="3235411"/>
          </a:xfrm>
          <a:prstGeom prst="rect">
            <a:avLst/>
          </a:prstGeom>
        </p:spPr>
      </p:pic>
    </p:spTree>
    <p:extLst>
      <p:ext uri="{BB962C8B-B14F-4D97-AF65-F5344CB8AC3E}">
        <p14:creationId xmlns:p14="http://schemas.microsoft.com/office/powerpoint/2010/main" val="4023229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41953-693D-7342-802A-2180BF371179}"/>
              </a:ext>
            </a:extLst>
          </p:cNvPr>
          <p:cNvSpPr>
            <a:spLocks noGrp="1"/>
          </p:cNvSpPr>
          <p:nvPr>
            <p:ph type="title"/>
          </p:nvPr>
        </p:nvSpPr>
        <p:spPr/>
        <p:txBody>
          <a:bodyPr/>
          <a:lstStyle/>
          <a:p>
            <a:r>
              <a:rPr lang="en-US" dirty="0"/>
              <a:t>Ethics Vs. Laws</a:t>
            </a:r>
          </a:p>
        </p:txBody>
      </p:sp>
      <p:sp>
        <p:nvSpPr>
          <p:cNvPr id="3" name="Content Placeholder 2">
            <a:extLst>
              <a:ext uri="{FF2B5EF4-FFF2-40B4-BE49-F238E27FC236}">
                <a16:creationId xmlns:a16="http://schemas.microsoft.com/office/drawing/2014/main" id="{EDF97996-B62B-DC4B-7C00-622811B718C0}"/>
              </a:ext>
            </a:extLst>
          </p:cNvPr>
          <p:cNvSpPr>
            <a:spLocks noGrp="1"/>
          </p:cNvSpPr>
          <p:nvPr>
            <p:ph idx="1"/>
          </p:nvPr>
        </p:nvSpPr>
        <p:spPr/>
        <p:txBody>
          <a:bodyPr>
            <a:normAutofit fontScale="77500" lnSpcReduction="20000"/>
          </a:bodyPr>
          <a:lstStyle/>
          <a:p>
            <a:pPr marL="114300" indent="0" fontAlgn="base" latinLnBrk="0">
              <a:buNone/>
            </a:pPr>
            <a:r>
              <a:rPr lang="en-US" b="1" dirty="0"/>
              <a:t>Ethics</a:t>
            </a:r>
          </a:p>
          <a:p>
            <a:pPr fontAlgn="base" latinLnBrk="0"/>
            <a:r>
              <a:rPr lang="en-US" dirty="0"/>
              <a:t>Ethics is the study of right and wrong, often applied to a particular field, like ethics in computing for example. It is a branch of moral philosophy that helps to guide the conduct of people during their day-to-day lives. Furthermore, failure to adhere to a set of ethics is not punishable, although the people around you may not like it!</a:t>
            </a:r>
          </a:p>
          <a:p>
            <a:pPr marL="114300" indent="0" fontAlgn="base" latinLnBrk="0">
              <a:buNone/>
            </a:pPr>
            <a:r>
              <a:rPr lang="en-US" b="1" dirty="0"/>
              <a:t>Laws</a:t>
            </a:r>
          </a:p>
          <a:p>
            <a:pPr fontAlgn="base" latinLnBrk="0"/>
            <a:r>
              <a:rPr lang="en-US" dirty="0"/>
              <a:t>Laws, while they may be informed by ethics, are not a set of guidelines. Laws are a concrete set of rules and regulations made by governments meant to keep people in line. Furthermore, adherence to laws is not optional, and failure to do so is punishable. </a:t>
            </a:r>
          </a:p>
          <a:p>
            <a:pPr fontAlgn="base" latinLnBrk="0"/>
            <a:r>
              <a:rPr lang="en-US" dirty="0"/>
              <a:t>The key difference is that laws have to be codified by the government before they take affect and that takes time. This means that often times ethics outpace laws, especially in a rapidly changing field like computing, leaving a discrepancy between what is legal and what is ethical. </a:t>
            </a:r>
          </a:p>
          <a:p>
            <a:pPr fontAlgn="base" latinLnBrk="0"/>
            <a:r>
              <a:rPr lang="en-US" dirty="0"/>
              <a:t>Can you think of something that is legal, but not ethical?</a:t>
            </a:r>
          </a:p>
          <a:p>
            <a:pPr fontAlgn="base" latinLnBrk="0"/>
            <a:r>
              <a:rPr lang="en-US" dirty="0"/>
              <a:t>Computing, specifically, raises many ethical concerns, due to the fact that computing is a powerful new tool that allows us to do many things that were simply not possible before its invention. Here are some ethical considerations in computing:</a:t>
            </a:r>
          </a:p>
          <a:p>
            <a:pPr lvl="1" fontAlgn="base"/>
            <a:r>
              <a:rPr lang="en-US" dirty="0"/>
              <a:t>Vast quantities of data can be stored indefinitely</a:t>
            </a:r>
          </a:p>
          <a:p>
            <a:pPr lvl="1" fontAlgn="base"/>
            <a:r>
              <a:rPr lang="en-US" dirty="0"/>
              <a:t>Computers can process this data quickly and make inferences</a:t>
            </a:r>
          </a:p>
          <a:p>
            <a:pPr lvl="1" fontAlgn="base"/>
            <a:r>
              <a:rPr lang="en-US" dirty="0"/>
              <a:t>Computers can make perfect copies of existing data</a:t>
            </a:r>
          </a:p>
          <a:p>
            <a:pPr lvl="1" fontAlgn="base"/>
            <a:r>
              <a:rPr lang="en-US" dirty="0"/>
              <a:t>Information can be disseminated instantly across the world through the Internet</a:t>
            </a:r>
          </a:p>
          <a:p>
            <a:pPr lvl="1" fontAlgn="base"/>
            <a:r>
              <a:rPr lang="en-US" dirty="0"/>
              <a:t>Computers are being used to make important decisions</a:t>
            </a:r>
          </a:p>
          <a:p>
            <a:pPr fontAlgn="base" latinLnBrk="0"/>
            <a:r>
              <a:rPr lang="en-US" dirty="0"/>
              <a:t>Take some time and reflect on how these considerations could cause concerns.</a:t>
            </a:r>
          </a:p>
          <a:p>
            <a:endParaRPr lang="en-US" dirty="0"/>
          </a:p>
        </p:txBody>
      </p:sp>
    </p:spTree>
    <p:extLst>
      <p:ext uri="{BB962C8B-B14F-4D97-AF65-F5344CB8AC3E}">
        <p14:creationId xmlns:p14="http://schemas.microsoft.com/office/powerpoint/2010/main" val="794116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BF16B4-08F6-4997-BCFC-E2106CBBE591}"/>
              </a:ext>
            </a:extLst>
          </p:cNvPr>
          <p:cNvSpPr>
            <a:spLocks noGrp="1"/>
          </p:cNvSpPr>
          <p:nvPr>
            <p:ph type="title"/>
          </p:nvPr>
        </p:nvSpPr>
        <p:spPr/>
        <p:txBody>
          <a:bodyPr/>
          <a:lstStyle/>
          <a:p>
            <a:r>
              <a:rPr lang="en-US" dirty="0"/>
              <a:t>Other People's Data</a:t>
            </a:r>
          </a:p>
        </p:txBody>
      </p:sp>
    </p:spTree>
    <p:extLst>
      <p:ext uri="{BB962C8B-B14F-4D97-AF65-F5344CB8AC3E}">
        <p14:creationId xmlns:p14="http://schemas.microsoft.com/office/powerpoint/2010/main" val="474089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A899C-F756-4A8C-9915-03CD4D79F2A1}"/>
              </a:ext>
            </a:extLst>
          </p:cNvPr>
          <p:cNvSpPr>
            <a:spLocks noGrp="1"/>
          </p:cNvSpPr>
          <p:nvPr>
            <p:ph type="title"/>
          </p:nvPr>
        </p:nvSpPr>
        <p:spPr/>
        <p:txBody>
          <a:bodyPr/>
          <a:lstStyle/>
          <a:p>
            <a:r>
              <a:rPr lang="en-US" dirty="0"/>
              <a:t>What we do with other people’s data</a:t>
            </a:r>
          </a:p>
        </p:txBody>
      </p:sp>
      <p:sp>
        <p:nvSpPr>
          <p:cNvPr id="3" name="Content Placeholder 2">
            <a:extLst>
              <a:ext uri="{FF2B5EF4-FFF2-40B4-BE49-F238E27FC236}">
                <a16:creationId xmlns:a16="http://schemas.microsoft.com/office/drawing/2014/main" id="{9E22E574-E037-4881-8B88-48936A4C0B53}"/>
              </a:ext>
            </a:extLst>
          </p:cNvPr>
          <p:cNvSpPr>
            <a:spLocks noGrp="1"/>
          </p:cNvSpPr>
          <p:nvPr>
            <p:ph idx="1"/>
          </p:nvPr>
        </p:nvSpPr>
        <p:spPr/>
        <p:txBody>
          <a:bodyPr/>
          <a:lstStyle/>
          <a:p>
            <a:r>
              <a:rPr lang="en-US" dirty="0"/>
              <a:t>Whenever you take a photograph, write an essay, or record yourself playing piano, you have created data that you own</a:t>
            </a:r>
          </a:p>
          <a:p>
            <a:r>
              <a:rPr lang="en-US" dirty="0"/>
              <a:t>Most people create lots of data every day</a:t>
            </a:r>
          </a:p>
          <a:p>
            <a:r>
              <a:rPr lang="en-US" dirty="0"/>
              <a:t>Although a sea of data is available, we should not use other people's data without permission</a:t>
            </a:r>
          </a:p>
        </p:txBody>
      </p:sp>
    </p:spTree>
    <p:extLst>
      <p:ext uri="{BB962C8B-B14F-4D97-AF65-F5344CB8AC3E}">
        <p14:creationId xmlns:p14="http://schemas.microsoft.com/office/powerpoint/2010/main" val="1255255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17F10-C994-4B1F-BC63-BB79FBB08DE7}"/>
              </a:ext>
            </a:extLst>
          </p:cNvPr>
          <p:cNvSpPr>
            <a:spLocks noGrp="1"/>
          </p:cNvSpPr>
          <p:nvPr>
            <p:ph type="title"/>
          </p:nvPr>
        </p:nvSpPr>
        <p:spPr/>
        <p:txBody>
          <a:bodyPr/>
          <a:lstStyle/>
          <a:p>
            <a:r>
              <a:rPr lang="en-US" dirty="0"/>
              <a:t>Copyright</a:t>
            </a:r>
          </a:p>
        </p:txBody>
      </p:sp>
      <p:sp>
        <p:nvSpPr>
          <p:cNvPr id="3" name="Content Placeholder 2">
            <a:extLst>
              <a:ext uri="{FF2B5EF4-FFF2-40B4-BE49-F238E27FC236}">
                <a16:creationId xmlns:a16="http://schemas.microsoft.com/office/drawing/2014/main" id="{DA1A60AA-BE31-40B0-8426-7650C2F45460}"/>
              </a:ext>
            </a:extLst>
          </p:cNvPr>
          <p:cNvSpPr>
            <a:spLocks noGrp="1"/>
          </p:cNvSpPr>
          <p:nvPr>
            <p:ph idx="1"/>
          </p:nvPr>
        </p:nvSpPr>
        <p:spPr/>
        <p:txBody>
          <a:bodyPr/>
          <a:lstStyle/>
          <a:p>
            <a:r>
              <a:rPr lang="en-US" b="1" dirty="0"/>
              <a:t>Copyright</a:t>
            </a:r>
            <a:r>
              <a:rPr lang="en-US" dirty="0"/>
              <a:t> is a set of evolving laws that protect the expression of an idea</a:t>
            </a:r>
          </a:p>
          <a:p>
            <a:r>
              <a:rPr lang="en-US" dirty="0"/>
              <a:t>It emerged to encourage the exchange of ideas while protecting the authors</a:t>
            </a:r>
          </a:p>
          <a:p>
            <a:r>
              <a:rPr lang="en-US" dirty="0"/>
              <a:t>You own the copyright on </a:t>
            </a:r>
            <a:r>
              <a:rPr lang="en-US" i="1" dirty="0"/>
              <a:t>anything</a:t>
            </a:r>
            <a:r>
              <a:rPr lang="en-US" dirty="0"/>
              <a:t> you create, simply by virtue of creating it</a:t>
            </a:r>
          </a:p>
          <a:p>
            <a:pPr lvl="1"/>
            <a:r>
              <a:rPr lang="en-US" dirty="0"/>
              <a:t>But you have to register the copyright in order to claim damages in court</a:t>
            </a:r>
          </a:p>
          <a:p>
            <a:r>
              <a:rPr lang="en-US" dirty="0"/>
              <a:t>In the U.S. a copyright lasts:</a:t>
            </a:r>
          </a:p>
          <a:p>
            <a:pPr lvl="1"/>
            <a:r>
              <a:rPr lang="en-US" dirty="0"/>
              <a:t>For 70 years after the death of the author if a person copyrighted it</a:t>
            </a:r>
          </a:p>
          <a:p>
            <a:pPr lvl="1"/>
            <a:r>
              <a:rPr lang="en-US" dirty="0"/>
              <a:t>95 years after publication if a corporation copyrighted it </a:t>
            </a:r>
          </a:p>
        </p:txBody>
      </p:sp>
    </p:spTree>
    <p:extLst>
      <p:ext uri="{BB962C8B-B14F-4D97-AF65-F5344CB8AC3E}">
        <p14:creationId xmlns:p14="http://schemas.microsoft.com/office/powerpoint/2010/main" val="175948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4AD32-E5F3-4D6C-9FA0-508DC374A2BB}"/>
              </a:ext>
            </a:extLst>
          </p:cNvPr>
          <p:cNvSpPr>
            <a:spLocks noGrp="1"/>
          </p:cNvSpPr>
          <p:nvPr>
            <p:ph type="title"/>
          </p:nvPr>
        </p:nvSpPr>
        <p:spPr/>
        <p:txBody>
          <a:bodyPr/>
          <a:lstStyle/>
          <a:p>
            <a:r>
              <a:rPr lang="en-US" dirty="0"/>
              <a:t>Piracy</a:t>
            </a:r>
          </a:p>
        </p:txBody>
      </p:sp>
      <p:sp>
        <p:nvSpPr>
          <p:cNvPr id="3" name="Content Placeholder 2">
            <a:extLst>
              <a:ext uri="{FF2B5EF4-FFF2-40B4-BE49-F238E27FC236}">
                <a16:creationId xmlns:a16="http://schemas.microsoft.com/office/drawing/2014/main" id="{5ED7A1AD-D937-419C-BFF5-5286EAD0BB2A}"/>
              </a:ext>
            </a:extLst>
          </p:cNvPr>
          <p:cNvSpPr>
            <a:spLocks noGrp="1"/>
          </p:cNvSpPr>
          <p:nvPr>
            <p:ph idx="1"/>
          </p:nvPr>
        </p:nvSpPr>
        <p:spPr/>
        <p:txBody>
          <a:bodyPr>
            <a:normAutofit/>
          </a:bodyPr>
          <a:lstStyle/>
          <a:p>
            <a:r>
              <a:rPr lang="en-US" dirty="0"/>
              <a:t>Copyright infringement is also called </a:t>
            </a:r>
            <a:r>
              <a:rPr lang="en-US" b="1" dirty="0"/>
              <a:t>piracy</a:t>
            </a:r>
          </a:p>
          <a:p>
            <a:r>
              <a:rPr lang="en-US" dirty="0"/>
              <a:t>Data and information are valuable</a:t>
            </a:r>
          </a:p>
          <a:p>
            <a:r>
              <a:rPr lang="en-US" dirty="0"/>
              <a:t>If you use data inappropriately or without permission, there can be consequences</a:t>
            </a:r>
          </a:p>
          <a:p>
            <a:r>
              <a:rPr lang="en-US" dirty="0"/>
              <a:t>If you publicly post data that belongs to someone else, a court can order you to take it down</a:t>
            </a:r>
          </a:p>
          <a:p>
            <a:r>
              <a:rPr lang="en-US" dirty="0"/>
              <a:t>If the owner of the data feels that your use of their data cost them money, they can sue you</a:t>
            </a:r>
          </a:p>
          <a:p>
            <a:r>
              <a:rPr lang="en-US" dirty="0"/>
              <a:t>There are laws that can make it a crime to use data without permission for monetary gain</a:t>
            </a:r>
          </a:p>
        </p:txBody>
      </p:sp>
    </p:spTree>
    <p:extLst>
      <p:ext uri="{BB962C8B-B14F-4D97-AF65-F5344CB8AC3E}">
        <p14:creationId xmlns:p14="http://schemas.microsoft.com/office/powerpoint/2010/main" val="3774295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7834-CF22-4482-AFB0-FCFC6CBDA704}"/>
              </a:ext>
            </a:extLst>
          </p:cNvPr>
          <p:cNvSpPr>
            <a:spLocks noGrp="1"/>
          </p:cNvSpPr>
          <p:nvPr>
            <p:ph type="title"/>
          </p:nvPr>
        </p:nvSpPr>
        <p:spPr/>
        <p:txBody>
          <a:bodyPr/>
          <a:lstStyle/>
          <a:p>
            <a:r>
              <a:rPr lang="en-US" dirty="0"/>
              <a:t>Streaming</a:t>
            </a:r>
          </a:p>
        </p:txBody>
      </p:sp>
      <p:sp>
        <p:nvSpPr>
          <p:cNvPr id="3" name="Content Placeholder 2">
            <a:extLst>
              <a:ext uri="{FF2B5EF4-FFF2-40B4-BE49-F238E27FC236}">
                <a16:creationId xmlns:a16="http://schemas.microsoft.com/office/drawing/2014/main" id="{B311D81D-39D4-4201-BE5C-0ACC35FFC405}"/>
              </a:ext>
            </a:extLst>
          </p:cNvPr>
          <p:cNvSpPr>
            <a:spLocks noGrp="1"/>
          </p:cNvSpPr>
          <p:nvPr>
            <p:ph idx="1"/>
          </p:nvPr>
        </p:nvSpPr>
        <p:spPr/>
        <p:txBody>
          <a:bodyPr>
            <a:normAutofit/>
          </a:bodyPr>
          <a:lstStyle/>
          <a:p>
            <a:r>
              <a:rPr lang="en-US" dirty="0"/>
              <a:t>In the early 2000s, file sharing tools like Napster allowed many people to share music and movie files illegally</a:t>
            </a:r>
          </a:p>
          <a:p>
            <a:r>
              <a:rPr lang="en-US" dirty="0"/>
              <a:t>BitTorrent, a tool using a decentralized, peer-to-peer approach, allowed another wave of piracy after Napster and other tools were shut down</a:t>
            </a:r>
          </a:p>
          <a:p>
            <a:r>
              <a:rPr lang="en-US" dirty="0"/>
              <a:t>Although similar tools still exist, streaming video and audio has replaced much of the desire to share files illegally</a:t>
            </a:r>
          </a:p>
          <a:p>
            <a:r>
              <a:rPr lang="en-US" dirty="0"/>
              <a:t>Is sharing paid accounts with your friends on sites like Netflix, Hulu, Spotify, and Pandora illegal?</a:t>
            </a:r>
          </a:p>
          <a:p>
            <a:pPr lvl="1"/>
            <a:r>
              <a:rPr lang="en-US" dirty="0"/>
              <a:t>In most cases, it violates the terms of service</a:t>
            </a:r>
          </a:p>
          <a:p>
            <a:pPr lvl="1"/>
            <a:r>
              <a:rPr lang="en-US" dirty="0"/>
              <a:t>Whether or not it's criminal is still being worked out</a:t>
            </a:r>
          </a:p>
        </p:txBody>
      </p:sp>
    </p:spTree>
    <p:extLst>
      <p:ext uri="{BB962C8B-B14F-4D97-AF65-F5344CB8AC3E}">
        <p14:creationId xmlns:p14="http://schemas.microsoft.com/office/powerpoint/2010/main" val="20833358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S Modules teamplate" id="{734BDBF0-6F17-4648-B717-06903F667886}" vid="{09563A4D-5466-FC43-9A83-58B89DD2013F}"/>
    </a:ext>
  </a:extLst>
</a:theme>
</file>

<file path=docProps/app.xml><?xml version="1.0" encoding="utf-8"?>
<Properties xmlns="http://schemas.openxmlformats.org/officeDocument/2006/extended-properties" xmlns:vt="http://schemas.openxmlformats.org/officeDocument/2006/docPropsVTypes">
  <Template>CS Modules template</Template>
  <TotalTime>14715</TotalTime>
  <Words>2084</Words>
  <Application>Microsoft Macintosh PowerPoint</Application>
  <PresentationFormat>Widescreen</PresentationFormat>
  <Paragraphs>173</Paragraphs>
  <Slides>28</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28</vt:i4>
      </vt:variant>
    </vt:vector>
  </HeadingPairs>
  <TitlesOfParts>
    <vt:vector size="30" baseType="lpstr">
      <vt:lpstr>Arial</vt:lpstr>
      <vt:lpstr>Simple Light</vt:lpstr>
      <vt:lpstr>Data and Privacy</vt:lpstr>
      <vt:lpstr>Ethics in computing</vt:lpstr>
      <vt:lpstr>Topics</vt:lpstr>
      <vt:lpstr>Ethics Vs. Laws</vt:lpstr>
      <vt:lpstr>Other People's Data</vt:lpstr>
      <vt:lpstr>What we do with other people’s data</vt:lpstr>
      <vt:lpstr>Copyright</vt:lpstr>
      <vt:lpstr>Piracy</vt:lpstr>
      <vt:lpstr>Streaming</vt:lpstr>
      <vt:lpstr>Creative Commons</vt:lpstr>
      <vt:lpstr>Plagiarism</vt:lpstr>
      <vt:lpstr>Wikipedia</vt:lpstr>
      <vt:lpstr>What Companies Do with Our Data</vt:lpstr>
      <vt:lpstr>Our Data</vt:lpstr>
      <vt:lpstr>Terms of service</vt:lpstr>
      <vt:lpstr>What can you do about your data privacy?</vt:lpstr>
      <vt:lpstr>How Data Shapes the World</vt:lpstr>
      <vt:lpstr>Data in the World</vt:lpstr>
      <vt:lpstr>Bias in machine learning</vt:lpstr>
      <vt:lpstr>Examples of bias</vt:lpstr>
      <vt:lpstr>Addressing algorithmic bias</vt:lpstr>
      <vt:lpstr>Activities</vt:lpstr>
      <vt:lpstr>Activity 1</vt:lpstr>
      <vt:lpstr>Activity 2</vt:lpstr>
      <vt:lpstr>Activity 3</vt:lpstr>
      <vt:lpstr>Activity 4</vt:lpstr>
      <vt:lpstr>Activity 5</vt:lpstr>
      <vt:lpstr>Activity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Middle Childhood Computer Science Module</dc:title>
  <dc:creator>Wittman, Barry</dc:creator>
  <cp:lastModifiedBy>Govreau, Cynthia Louise Ms.</cp:lastModifiedBy>
  <cp:revision>118</cp:revision>
  <dcterms:created xsi:type="dcterms:W3CDTF">2021-11-10T14:01:03Z</dcterms:created>
  <dcterms:modified xsi:type="dcterms:W3CDTF">2022-06-13T17:42:43Z</dcterms:modified>
</cp:coreProperties>
</file>