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6" autoAdjust="0"/>
    <p:restoredTop sz="94654"/>
  </p:normalViewPr>
  <p:slideViewPr>
    <p:cSldViewPr snapToGrid="0">
      <p:cViewPr varScale="1">
        <p:scale>
          <a:sx n="183" d="100"/>
          <a:sy n="183" d="100"/>
        </p:scale>
        <p:origin x="2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6B314C33-088D-D43E-8AAD-15351116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-930573"/>
            <a:ext cx="12192000" cy="8122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131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8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3C5A4-2D62-4992-82E4-EE9F510C4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38601-A91F-4865-A387-594ED1CE164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D3438-D3EE-4B27-BF7B-860C2A748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4E34-FC15-41B2-B975-951530683FA2}" type="datetimeFigureOut">
              <a:rPr lang="en-US" smtClean="0"/>
              <a:t>6/13/22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E1C36-60C1-4FAA-BCD0-8ADFB8AAD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3C35E-3035-4B26-AE3D-F7E9D671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Google Shape;54;p13">
            <a:extLst>
              <a:ext uri="{FF2B5EF4-FFF2-40B4-BE49-F238E27FC236}">
                <a16:creationId xmlns:a16="http://schemas.microsoft.com/office/drawing/2014/main" id="{50884632-2FE7-D754-2A6C-A480AC45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-930573"/>
            <a:ext cx="12192000" cy="8122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0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8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0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2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5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49844350-7062-4FFC-958F-BABCDBC23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45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11E2C-4BB8-4998-A0B2-A27F8A4303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Representation and Cryptography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4BCBC-172E-4B28-88DE-7608CF0591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the Math Content Area for Middle Childhood</a:t>
            </a:r>
          </a:p>
        </p:txBody>
      </p:sp>
    </p:spTree>
    <p:extLst>
      <p:ext uri="{BB962C8B-B14F-4D97-AF65-F5344CB8AC3E}">
        <p14:creationId xmlns:p14="http://schemas.microsoft.com/office/powerpoint/2010/main" val="3806241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EE64F-B396-40E7-88E9-2B26BD3CA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math for 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8AAB5-531E-4107-992A-6960B2E56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we've encoded letters as numbers, we can use math to turn transform those numbers</a:t>
            </a:r>
          </a:p>
          <a:p>
            <a:r>
              <a:rPr lang="en-US" dirty="0"/>
              <a:t>For example, we could add, subtract, or multiply the numbers by special numbers that only we know</a:t>
            </a:r>
          </a:p>
          <a:p>
            <a:r>
              <a:rPr lang="en-US" dirty="0"/>
              <a:t>These special numbers are called the </a:t>
            </a:r>
            <a:r>
              <a:rPr lang="en-US" b="1" dirty="0"/>
              <a:t>key</a:t>
            </a:r>
            <a:r>
              <a:rPr lang="en-US" dirty="0"/>
              <a:t>, the information used to encrypt or decrypt a message</a:t>
            </a:r>
          </a:p>
        </p:txBody>
      </p:sp>
    </p:spTree>
    <p:extLst>
      <p:ext uri="{BB962C8B-B14F-4D97-AF65-F5344CB8AC3E}">
        <p14:creationId xmlns:p14="http://schemas.microsoft.com/office/powerpoint/2010/main" val="1715152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471FC-0396-43F1-A0D8-BFC3E5E4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cipher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0BC4A-E78B-4F86-8096-2EB8455FF1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affine cipher is a simple kind of cryptography that transforms a number into its encrypted version</a:t>
                </a:r>
              </a:p>
              <a:p>
                <a:r>
                  <a:rPr lang="en-US" dirty="0"/>
                  <a:t>The input is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which is a number that represents a letter</a:t>
                </a:r>
              </a:p>
              <a:p>
                <a:r>
                  <a:rPr lang="en-US" dirty="0"/>
                  <a:t>The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the numbers that make up the key</a:t>
                </a:r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, we could encrypt the number 6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∙6+7=25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B0BC4A-E78B-4F86-8096-2EB8455FF1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1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2AD29-1AFB-461B-8A96-961FD1686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Decryption with the Affine Cipher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875AC-99EA-406B-9DF8-6748FD913C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order to decrypt numbers encrypted with the affine cipher, you first subtract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then divide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Decryption </a:t>
                </a:r>
                <a:r>
                  <a:rPr lang="en-US" i="1" dirty="0"/>
                  <a:t>reverses</a:t>
                </a:r>
                <a:r>
                  <a:rPr lang="en-US" dirty="0"/>
                  <a:t> the operation done by the encryption function</a:t>
                </a:r>
              </a:p>
              <a:p>
                <a:r>
                  <a:rPr lang="en-US" dirty="0"/>
                  <a:t>Using our earlier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, we can decrypt the number 25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25−7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brings us back to the number 6 that we started with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875AC-99EA-406B-9DF8-6748FD913C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18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21C7-8EC3-44FF-BCDA-65ACD496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Cipher Encryption 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835D38-E4F3-4864-973D-E1F03BE14A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Consider the message "MATH IS ASTONISHING"</a:t>
                </a:r>
              </a:p>
              <a:p>
                <a:r>
                  <a:rPr lang="en-US" dirty="0"/>
                  <a:t>First, we need to change the letters to an encoding</a:t>
                </a:r>
              </a:p>
              <a:p>
                <a:r>
                  <a:rPr lang="en-US" dirty="0"/>
                  <a:t>To keep things simple, let's use the encoding where </a:t>
                </a:r>
                <a:r>
                  <a:rPr lang="en-US" b="1" dirty="0"/>
                  <a:t>A</a:t>
                </a:r>
                <a:r>
                  <a:rPr lang="en-US" dirty="0"/>
                  <a:t> through </a:t>
                </a:r>
                <a:r>
                  <a:rPr lang="en-US" b="1" dirty="0"/>
                  <a:t>Z</a:t>
                </a:r>
                <a:r>
                  <a:rPr lang="en-US" dirty="0"/>
                  <a:t> map to 1-26</a:t>
                </a:r>
              </a:p>
              <a:p>
                <a:r>
                  <a:rPr lang="en-US" dirty="0"/>
                  <a:t>Encoded into numbers, this message is: </a:t>
                </a:r>
              </a:p>
              <a:p>
                <a:pPr lvl="1"/>
                <a:r>
                  <a:rPr lang="en-US" dirty="0"/>
                  <a:t>13 1 20 8 9 19 1 19 20 15 14 9 19 8 9 14 7</a:t>
                </a:r>
              </a:p>
              <a:p>
                <a:r>
                  <a:rPr lang="en-US" dirty="0"/>
                  <a:t>Next, we can use the affine cipher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In other words, multiply each number by 7 and then subtract 2</a:t>
                </a:r>
              </a:p>
              <a:p>
                <a:r>
                  <a:rPr lang="en-US" dirty="0"/>
                  <a:t>The result is:</a:t>
                </a:r>
              </a:p>
              <a:p>
                <a:pPr lvl="1"/>
                <a:r>
                  <a:rPr lang="en-US" dirty="0"/>
                  <a:t>89 5 138 54 61 131 5 131 138 103 96 61 131 54 61 96 47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835D38-E4F3-4864-973D-E1F03BE14A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748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EA36-97FA-43D3-A3A3-5B3488B0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Cipher Encryption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E605F1-5125-48CC-9403-C2D6001D6D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the following encrypted result:</a:t>
                </a:r>
              </a:p>
              <a:p>
                <a:pPr lvl="1"/>
                <a:r>
                  <a:rPr lang="en-US" dirty="0"/>
                  <a:t>89 5 138 54 61 131 5 131 138 103 96 61 131 54 61 96 47</a:t>
                </a:r>
              </a:p>
              <a:p>
                <a:r>
                  <a:rPr lang="en-US" dirty="0"/>
                  <a:t>The person we send the message to will need to know the key,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Then, he or she can add 2 and then divide by 7</a:t>
                </a:r>
              </a:p>
              <a:p>
                <a:r>
                  <a:rPr lang="en-US" dirty="0"/>
                  <a:t>The result is the original numbers:</a:t>
                </a:r>
              </a:p>
              <a:p>
                <a:pPr lvl="1"/>
                <a:r>
                  <a:rPr lang="en-US" dirty="0"/>
                  <a:t>13 1 20 8 9 19 1 19 20 15 14 9 19 8 9 14 7</a:t>
                </a:r>
              </a:p>
              <a:p>
                <a:r>
                  <a:rPr lang="en-US" dirty="0"/>
                  <a:t>Knowing that </a:t>
                </a:r>
                <a:r>
                  <a:rPr lang="en-US" b="1" dirty="0"/>
                  <a:t>A</a:t>
                </a:r>
                <a:r>
                  <a:rPr lang="en-US" dirty="0"/>
                  <a:t> through </a:t>
                </a:r>
                <a:r>
                  <a:rPr lang="en-US" b="1" dirty="0"/>
                  <a:t>Z</a:t>
                </a:r>
                <a:r>
                  <a:rPr lang="en-US" dirty="0"/>
                  <a:t> map to 1-26, the original message can be reconstructed:</a:t>
                </a:r>
              </a:p>
              <a:p>
                <a:pPr lvl="1"/>
                <a:r>
                  <a:rPr lang="en-US" dirty="0"/>
                  <a:t>MATHISASTONISHING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E605F1-5125-48CC-9403-C2D6001D6D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1392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C1E41-FB2B-44E9-976A-8DEBF610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Cipher 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B4E9CB-A628-4785-B7E1-198E31AC08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Pick your own message of all uppercase letters</a:t>
                </a:r>
              </a:p>
              <a:p>
                <a:r>
                  <a:rPr lang="en-US" dirty="0"/>
                  <a:t>Change the message into a list of numbers by mapping the letters </a:t>
                </a:r>
                <a:r>
                  <a:rPr lang="en-US" b="1" dirty="0"/>
                  <a:t>A</a:t>
                </a:r>
                <a:r>
                  <a:rPr lang="en-US" dirty="0"/>
                  <a:t> through </a:t>
                </a:r>
                <a:r>
                  <a:rPr lang="en-US" b="1" dirty="0"/>
                  <a:t>Z</a:t>
                </a:r>
                <a:r>
                  <a:rPr lang="en-US" dirty="0"/>
                  <a:t> to the numbers 1-26</a:t>
                </a:r>
              </a:p>
              <a:p>
                <a:r>
                  <a:rPr lang="en-US" dirty="0"/>
                  <a:t>Pick a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another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Both should be integers</a:t>
                </a:r>
              </a:p>
              <a:p>
                <a:pPr lvl="1"/>
                <a:r>
                  <a:rPr lang="en-US" dirty="0"/>
                  <a:t>Both can be positive or negative, but neither should be zero</a:t>
                </a:r>
              </a:p>
              <a:p>
                <a:r>
                  <a:rPr lang="en-US" dirty="0"/>
                  <a:t>Encrypt the message by multiplying each encoded letter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adding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Trade the results with your neighbor and decrypt each other's messages</a:t>
                </a:r>
              </a:p>
              <a:p>
                <a:pPr lvl="1"/>
                <a:r>
                  <a:rPr lang="en-US" dirty="0"/>
                  <a:t>Provide the encrypted numbers as well as the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you used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B4E9CB-A628-4785-B7E1-198E31AC08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54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DFE4-0851-4410-9CA0-9F975DA9E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Deeper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D1999-8486-4968-9ABB-B87A65F75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you know, the numbers that </a:t>
            </a:r>
            <a:r>
              <a:rPr lang="en-US" b="1" dirty="0"/>
              <a:t>A</a:t>
            </a:r>
            <a:r>
              <a:rPr lang="en-US" dirty="0"/>
              <a:t> through </a:t>
            </a:r>
            <a:r>
              <a:rPr lang="en-US" b="1" dirty="0"/>
              <a:t>Z</a:t>
            </a:r>
            <a:r>
              <a:rPr lang="en-US" dirty="0"/>
              <a:t> are encoded to on almost all modern computers are 65-90, not 1-26</a:t>
            </a:r>
          </a:p>
          <a:p>
            <a:r>
              <a:rPr lang="en-US" dirty="0"/>
              <a:t>Repeat the exercise from the previous slide but encode the letters to 65-90</a:t>
            </a:r>
          </a:p>
          <a:p>
            <a:r>
              <a:rPr lang="en-US" dirty="0"/>
              <a:t>The numbers will be larger, so a calculator might be helpful</a:t>
            </a:r>
          </a:p>
        </p:txBody>
      </p:sp>
    </p:spTree>
    <p:extLst>
      <p:ext uri="{BB962C8B-B14F-4D97-AF65-F5344CB8AC3E}">
        <p14:creationId xmlns:p14="http://schemas.microsoft.com/office/powerpoint/2010/main" val="270170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087E-FE3F-4621-AF8F-A9013FB79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FEEB31-D9BC-4B63-82C8-54ABEB7C1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affine cipher is a historical cipher, but it's no longer used</a:t>
                </a:r>
              </a:p>
              <a:p>
                <a:r>
                  <a:rPr lang="en-US" dirty="0"/>
                  <a:t>This kind of encryption isn't secure</a:t>
                </a:r>
              </a:p>
              <a:p>
                <a:r>
                  <a:rPr lang="en-US" dirty="0"/>
                  <a:t>For one thing, letters that come later in the alphabet will always have larger values for positive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smaller values for negative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another, the affine cipher is a monoalphabetic substitution cipher, which means that a letter will always be encrypted to the same number</a:t>
                </a:r>
              </a:p>
              <a:p>
                <a:r>
                  <a:rPr lang="en-US" dirty="0"/>
                  <a:t>Any monoalphabetic substitution cipher is vulnerable to a frequency attack, which uses the fact that some letters in English (like </a:t>
                </a:r>
                <a:r>
                  <a:rPr lang="en-US" b="1" dirty="0"/>
                  <a:t>E</a:t>
                </a:r>
                <a:r>
                  <a:rPr lang="en-US" dirty="0"/>
                  <a:t>) occur often while others (like </a:t>
                </a:r>
                <a:r>
                  <a:rPr lang="en-US" b="1" dirty="0"/>
                  <a:t>Q</a:t>
                </a:r>
                <a:r>
                  <a:rPr lang="en-US" dirty="0"/>
                  <a:t>) are rare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FEEB31-D9BC-4B63-82C8-54ABEB7C1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367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8A67-F69C-4C2A-8BBC-CACB7C30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finer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FD4EF-E114-4984-A21C-867C206DC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version of the affine cipher has been simplified</a:t>
                </a:r>
              </a:p>
              <a:p>
                <a:r>
                  <a:rPr lang="en-US" dirty="0"/>
                  <a:t>The full version</a:t>
                </a:r>
              </a:p>
              <a:p>
                <a:pPr lvl="1"/>
                <a:r>
                  <a:rPr lang="en-US" dirty="0"/>
                  <a:t>Usually encodes the letters </a:t>
                </a:r>
                <a:r>
                  <a:rPr lang="en-US" b="1" dirty="0"/>
                  <a:t>A</a:t>
                </a:r>
                <a:r>
                  <a:rPr lang="en-US" dirty="0"/>
                  <a:t> through </a:t>
                </a:r>
                <a:r>
                  <a:rPr lang="en-US" b="1" dirty="0"/>
                  <a:t>Z</a:t>
                </a:r>
                <a:r>
                  <a:rPr lang="en-US" dirty="0"/>
                  <a:t> as 0-25</a:t>
                </a:r>
              </a:p>
              <a:p>
                <a:pPr lvl="1"/>
                <a:r>
                  <a:rPr lang="en-US" dirty="0"/>
                  <a:t>Does all operations modulus 26, so that each result is always 0-25</a:t>
                </a:r>
              </a:p>
              <a:p>
                <a:r>
                  <a:rPr lang="en-US" dirty="0"/>
                  <a:t>Doing so allows the encrypted message to be converted back to letters </a:t>
                </a:r>
                <a:r>
                  <a:rPr lang="en-US" b="1" dirty="0"/>
                  <a:t>A</a:t>
                </a:r>
                <a:r>
                  <a:rPr lang="en-US" dirty="0"/>
                  <a:t> through </a:t>
                </a:r>
                <a:r>
                  <a:rPr lang="en-US" b="1" dirty="0"/>
                  <a:t>Z</a:t>
                </a:r>
              </a:p>
              <a:p>
                <a:r>
                  <a:rPr lang="en-US" dirty="0"/>
                  <a:t>Unfortunately, doing operations modulus 26 requires</a:t>
                </a:r>
              </a:p>
              <a:p>
                <a:pPr lvl="1"/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share no common factors with 26</a:t>
                </a:r>
              </a:p>
              <a:p>
                <a:pPr lvl="1"/>
                <a:r>
                  <a:rPr lang="en-US" dirty="0"/>
                  <a:t>Finding the multiplicative inverse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modulus 26 instead of dividing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AFD4EF-E114-4984-A21C-867C206DC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39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99148-0C16-4E2B-B106-B61359B2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C272-AA00-4A9C-A58F-3D49E6C1C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data is stored inside a computer as sequences of 1s and 0s</a:t>
            </a:r>
          </a:p>
          <a:p>
            <a:r>
              <a:rPr lang="en-US" dirty="0"/>
              <a:t>Numbers can be represented in binary, which is base 2 instead of the usual base 10 we use</a:t>
            </a:r>
          </a:p>
          <a:p>
            <a:r>
              <a:rPr lang="en-US" dirty="0"/>
              <a:t>But what about words?</a:t>
            </a:r>
          </a:p>
        </p:txBody>
      </p:sp>
    </p:spTree>
    <p:extLst>
      <p:ext uri="{BB962C8B-B14F-4D97-AF65-F5344CB8AC3E}">
        <p14:creationId xmlns:p14="http://schemas.microsoft.com/office/powerpoint/2010/main" val="105645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12C9-F130-4A4B-9CC5-5E92A0F7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DF30-E6C8-453F-B4A7-79F229A22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able to store words, we have to represent the individual characters that make them up</a:t>
            </a:r>
          </a:p>
          <a:p>
            <a:r>
              <a:rPr lang="en-US" dirty="0"/>
              <a:t>Characters can be:</a:t>
            </a:r>
          </a:p>
          <a:p>
            <a:pPr lvl="1"/>
            <a:r>
              <a:rPr lang="en-US" dirty="0"/>
              <a:t>Alphabetic: 		ABCDEFGHIJKLMNOPQRSTUVWXYZ</a:t>
            </a:r>
          </a:p>
          <a:p>
            <a:pPr lvl="1"/>
            <a:r>
              <a:rPr lang="en-US" dirty="0"/>
              <a:t>Numerical digits: 		0123456789</a:t>
            </a:r>
          </a:p>
          <a:p>
            <a:pPr lvl="1"/>
            <a:r>
              <a:rPr lang="en-US" dirty="0"/>
              <a:t>Punctuation:		,.?:;!"'</a:t>
            </a:r>
          </a:p>
          <a:p>
            <a:pPr lvl="1"/>
            <a:r>
              <a:rPr lang="en-US" dirty="0"/>
              <a:t>Lots of others:		{}()+-*/%$</a:t>
            </a:r>
          </a:p>
        </p:txBody>
      </p:sp>
    </p:spTree>
    <p:extLst>
      <p:ext uri="{BB962C8B-B14F-4D97-AF65-F5344CB8AC3E}">
        <p14:creationId xmlns:p14="http://schemas.microsoft.com/office/powerpoint/2010/main" val="1862951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20632-063C-417E-AA5E-6B2AA9FE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Characters -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7028-BA0C-495F-BE35-EF158C0C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we have a good system for storing numbers inside a computer, we represent each character with a number</a:t>
            </a:r>
          </a:p>
          <a:p>
            <a:r>
              <a:rPr lang="en-US" dirty="0"/>
              <a:t>One way to do this would be to represent each letter of the alphabet with a number from 1-26: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5C2909-E8B7-4D98-8EC5-D1246EC268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925064"/>
              </p:ext>
            </p:extLst>
          </p:nvPr>
        </p:nvGraphicFramePr>
        <p:xfrm>
          <a:off x="878306" y="4016318"/>
          <a:ext cx="10435388" cy="17508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51226">
                  <a:extLst>
                    <a:ext uri="{9D8B030D-6E8A-4147-A177-3AD203B41FA5}">
                      <a16:colId xmlns:a16="http://schemas.microsoft.com/office/drawing/2014/main" val="462983849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215494724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147430390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2430901507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969361960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101231625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437392357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151171084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4071713937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1087467800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66611535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4029051948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99086594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449741326"/>
                    </a:ext>
                  </a:extLst>
                </a:gridCol>
              </a:tblGrid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236131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Number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70891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Letter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3819738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38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24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7030-E36F-4C34-A660-48DB445B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BFC6C-EB00-4F68-B4F6-1C797A44E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4" y="1692876"/>
            <a:ext cx="11009870" cy="4942701"/>
          </a:xfrm>
        </p:spPr>
        <p:txBody>
          <a:bodyPr>
            <a:normAutofit/>
          </a:bodyPr>
          <a:lstStyle/>
          <a:p>
            <a:r>
              <a:rPr lang="en-US" dirty="0"/>
              <a:t>What if we wanted to represent uppercase </a:t>
            </a:r>
            <a:r>
              <a:rPr lang="en-US" i="1" dirty="0"/>
              <a:t>and</a:t>
            </a:r>
            <a:r>
              <a:rPr lang="en-US" dirty="0"/>
              <a:t> lowercase letters?</a:t>
            </a:r>
          </a:p>
          <a:p>
            <a:r>
              <a:rPr lang="en-US" dirty="0"/>
              <a:t>We need unique numbers for every character!</a:t>
            </a:r>
          </a:p>
          <a:p>
            <a:r>
              <a:rPr lang="en-US" dirty="0"/>
              <a:t>We could keep the numbering going after 26 …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434085-0F3C-433F-A5CD-8F01FFC5A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869712"/>
              </p:ext>
            </p:extLst>
          </p:nvPr>
        </p:nvGraphicFramePr>
        <p:xfrm>
          <a:off x="774032" y="3004771"/>
          <a:ext cx="10435388" cy="3501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51226">
                  <a:extLst>
                    <a:ext uri="{9D8B030D-6E8A-4147-A177-3AD203B41FA5}">
                      <a16:colId xmlns:a16="http://schemas.microsoft.com/office/drawing/2014/main" val="462983849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215494724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147430390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2430901507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969361960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101231625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437392357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151171084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4071713937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1087467800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66611535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4029051948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99086594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449741326"/>
                    </a:ext>
                  </a:extLst>
                </a:gridCol>
              </a:tblGrid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236131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Number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70891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Letter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3819738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Number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15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17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18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19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20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21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22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25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26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383768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Letter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i</a:t>
                      </a:r>
                      <a:endParaRPr lang="en-US" sz="2000" dirty="0"/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68317215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Number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27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28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29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32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33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35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38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39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488016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Letter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84930047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05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37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1C26-C2FC-417B-88C1-0D719BBAA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does the table need to be?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508DA-BF05-4E57-83C9-4120BA52A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uppercase and lowercase letters, we need to represent numerical digits, punctuation, and other special characters</a:t>
            </a:r>
          </a:p>
          <a:p>
            <a:r>
              <a:rPr lang="en-US" dirty="0"/>
              <a:t>But that's all a very English-centric way of looking at the problem</a:t>
            </a:r>
          </a:p>
          <a:p>
            <a:r>
              <a:rPr lang="en-US" dirty="0"/>
              <a:t>What about:</a:t>
            </a:r>
          </a:p>
          <a:p>
            <a:pPr lvl="1"/>
            <a:r>
              <a:rPr lang="en-US" dirty="0"/>
              <a:t>Accented characters used in many European languages: ÀÁÂÃÄÅ</a:t>
            </a:r>
          </a:p>
          <a:p>
            <a:pPr lvl="1"/>
            <a:r>
              <a:rPr lang="en-US" dirty="0"/>
              <a:t>The Greek alphabet: </a:t>
            </a:r>
            <a:r>
              <a:rPr lang="el-GR" dirty="0"/>
              <a:t>Ελληνικό αλφάβητο</a:t>
            </a:r>
          </a:p>
          <a:p>
            <a:pPr lvl="1"/>
            <a:r>
              <a:rPr lang="en-US" dirty="0"/>
              <a:t>The Arabic alphabet: </a:t>
            </a:r>
            <a:r>
              <a:rPr lang="ar-AE" dirty="0"/>
              <a:t>أبجدية عربية</a:t>
            </a:r>
          </a:p>
          <a:p>
            <a:pPr lvl="1"/>
            <a:r>
              <a:rPr lang="en-US" dirty="0"/>
              <a:t>The Devanagari script used for many Indian languages: </a:t>
            </a:r>
            <a:r>
              <a:rPr lang="hi-IN" dirty="0"/>
              <a:t>देवनागरी</a:t>
            </a:r>
            <a:endParaRPr lang="en-US" dirty="0"/>
          </a:p>
          <a:p>
            <a:pPr lvl="1"/>
            <a:r>
              <a:rPr lang="en-US" dirty="0"/>
              <a:t>Tens of thousands of Chinese and Japanese characters: </a:t>
            </a:r>
            <a:r>
              <a:rPr lang="ja-JP" altLang="en-US" dirty="0"/>
              <a:t>漢字</a:t>
            </a:r>
            <a:endParaRPr lang="en-US" altLang="ja-JP" dirty="0"/>
          </a:p>
          <a:p>
            <a:pPr lvl="1"/>
            <a:r>
              <a:rPr lang="en-US" dirty="0"/>
              <a:t>And many other languages!</a:t>
            </a:r>
          </a:p>
        </p:txBody>
      </p:sp>
    </p:spTree>
    <p:extLst>
      <p:ext uri="{BB962C8B-B14F-4D97-AF65-F5344CB8AC3E}">
        <p14:creationId xmlns:p14="http://schemas.microsoft.com/office/powerpoint/2010/main" val="385600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8211-2248-4695-ABCF-C286FCF2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Unicode to the rescue!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33A0-0957-4BF2-912B-D0E743AB5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Unicode Standard is the result of lots of people working together to find a number for every characters we want to use</a:t>
            </a:r>
          </a:p>
          <a:p>
            <a:r>
              <a:rPr lang="en-US" dirty="0"/>
              <a:t>You can think of it as a giant table for all the world's characters</a:t>
            </a:r>
          </a:p>
          <a:p>
            <a:r>
              <a:rPr lang="en-US" dirty="0"/>
              <a:t>Right now, the table has 144,697 characters in 159 different alphabets</a:t>
            </a:r>
          </a:p>
          <a:p>
            <a:r>
              <a:rPr lang="en-US" dirty="0"/>
              <a:t>The Unicode Consortium keeps adding new characters and symbols, with a new version of Unicode out about every year</a:t>
            </a:r>
          </a:p>
        </p:txBody>
      </p:sp>
    </p:spTree>
    <p:extLst>
      <p:ext uri="{BB962C8B-B14F-4D97-AF65-F5344CB8AC3E}">
        <p14:creationId xmlns:p14="http://schemas.microsoft.com/office/powerpoint/2010/main" val="126063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8FAB7-F96D-462A-8FA5-91B4B21D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real</a:t>
            </a:r>
            <a:r>
              <a:rPr lang="en-US" dirty="0"/>
              <a:t> numbers of the alphabet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F1BA2-FD42-4FAF-931B-97FC2CBF7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Unicode Standard does </a:t>
            </a:r>
            <a:r>
              <a:rPr lang="en-US" b="1" dirty="0"/>
              <a:t>not</a:t>
            </a:r>
            <a:r>
              <a:rPr lang="en-US" dirty="0"/>
              <a:t> use the numbers 1-26 for the letters </a:t>
            </a:r>
            <a:r>
              <a:rPr lang="en-US" b="1" dirty="0"/>
              <a:t>A</a:t>
            </a:r>
            <a:r>
              <a:rPr lang="en-US" dirty="0"/>
              <a:t> through </a:t>
            </a:r>
            <a:r>
              <a:rPr lang="en-US" b="1" dirty="0"/>
              <a:t>Z</a:t>
            </a:r>
          </a:p>
          <a:p>
            <a:r>
              <a:rPr lang="en-US" dirty="0"/>
              <a:t>These letters got their numbers in an earlier standard that made some odd choices</a:t>
            </a:r>
          </a:p>
          <a:p>
            <a:r>
              <a:rPr lang="en-US" dirty="0"/>
              <a:t>The uppercase letters </a:t>
            </a:r>
            <a:r>
              <a:rPr lang="en-US" b="1" dirty="0"/>
              <a:t>A</a:t>
            </a:r>
            <a:r>
              <a:rPr lang="en-US" dirty="0"/>
              <a:t> through </a:t>
            </a:r>
            <a:r>
              <a:rPr lang="en-US" b="1" dirty="0"/>
              <a:t>Z</a:t>
            </a:r>
            <a:r>
              <a:rPr lang="en-US" dirty="0"/>
              <a:t> map to the numbers 65-90, and the lowercase letters </a:t>
            </a:r>
            <a:r>
              <a:rPr lang="en-US" b="1" dirty="0"/>
              <a:t>a</a:t>
            </a:r>
            <a:r>
              <a:rPr lang="en-US" dirty="0"/>
              <a:t> through </a:t>
            </a:r>
            <a:r>
              <a:rPr lang="en-US" b="1" dirty="0"/>
              <a:t>z</a:t>
            </a:r>
            <a:r>
              <a:rPr lang="en-US" dirty="0"/>
              <a:t> map to the numbers 97-122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A88568-B427-4A00-A080-F778AC342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7794"/>
              </p:ext>
            </p:extLst>
          </p:nvPr>
        </p:nvGraphicFramePr>
        <p:xfrm>
          <a:off x="878306" y="4045146"/>
          <a:ext cx="10435388" cy="17508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251226">
                  <a:extLst>
                    <a:ext uri="{9D8B030D-6E8A-4147-A177-3AD203B41FA5}">
                      <a16:colId xmlns:a16="http://schemas.microsoft.com/office/drawing/2014/main" val="462983849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215494724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147430390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2430901507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969361960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101231625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437392357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151171084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4071713937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1087467800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66611535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4029051948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990865943"/>
                    </a:ext>
                  </a:extLst>
                </a:gridCol>
                <a:gridCol w="706474">
                  <a:extLst>
                    <a:ext uri="{9D8B030D-6E8A-4147-A177-3AD203B41FA5}">
                      <a16:colId xmlns:a16="http://schemas.microsoft.com/office/drawing/2014/main" val="3449741326"/>
                    </a:ext>
                  </a:extLst>
                </a:gridCol>
              </a:tblGrid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236131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Number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66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67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68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69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71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72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74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75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76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77</a:t>
                      </a:r>
                    </a:p>
                  </a:txBody>
                  <a:tcP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70891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Letter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Z</a:t>
                      </a:r>
                    </a:p>
                  </a:txBody>
                  <a:tcP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3819738"/>
                  </a:ext>
                </a:extLst>
              </a:tr>
              <a:tr h="437705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38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537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E997F-39DE-45AB-9C67-859E2D6AB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A1F39-BA33-4858-A30B-9B6AC54EE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Cryptography</a:t>
            </a:r>
            <a:r>
              <a:rPr lang="en-US" dirty="0"/>
              <a:t> means "secret writing"</a:t>
            </a:r>
          </a:p>
          <a:p>
            <a:r>
              <a:rPr lang="en-US" dirty="0"/>
              <a:t>It's the science of writing messages so that it's difficult to determine what they mean, unless you know the secret</a:t>
            </a:r>
          </a:p>
          <a:p>
            <a:r>
              <a:rPr lang="en-US" dirty="0"/>
              <a:t>Modern cryptography is used to make the Internet much more secure</a:t>
            </a:r>
          </a:p>
          <a:p>
            <a:r>
              <a:rPr lang="en-US" dirty="0"/>
              <a:t>When someone buys something online, the messages they send with their name or credit card number are </a:t>
            </a:r>
            <a:r>
              <a:rPr lang="en-US" b="1" dirty="0"/>
              <a:t>encrypted</a:t>
            </a:r>
            <a:r>
              <a:rPr lang="en-US" dirty="0"/>
              <a:t> so that only the computer they're talking to can read them</a:t>
            </a:r>
          </a:p>
          <a:p>
            <a:r>
              <a:rPr lang="en-US" dirty="0"/>
              <a:t>That computer </a:t>
            </a:r>
            <a:r>
              <a:rPr lang="en-US" b="1" dirty="0"/>
              <a:t>decrypts</a:t>
            </a:r>
            <a:r>
              <a:rPr lang="en-US" dirty="0"/>
              <a:t> the message, making it readable again</a:t>
            </a:r>
          </a:p>
        </p:txBody>
      </p:sp>
    </p:spTree>
    <p:extLst>
      <p:ext uri="{BB962C8B-B14F-4D97-AF65-F5344CB8AC3E}">
        <p14:creationId xmlns:p14="http://schemas.microsoft.com/office/powerpoint/2010/main" val="8175526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9439FB-0098-F24A-8B73-10E2C67FEEBA}" vid="{1B69EA6D-91F6-D64F-AE5C-6113206D65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 Modules teamplate</Template>
  <TotalTime>378</TotalTime>
  <Words>1465</Words>
  <Application>Microsoft Macintosh PowerPoint</Application>
  <PresentationFormat>Widescreen</PresentationFormat>
  <Paragraphs>332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Cambria Math</vt:lpstr>
      <vt:lpstr>Simple Light</vt:lpstr>
      <vt:lpstr>Data Representation and Cryptography</vt:lpstr>
      <vt:lpstr>Data</vt:lpstr>
      <vt:lpstr>Characters</vt:lpstr>
      <vt:lpstr>Representing Characters - Encoding</vt:lpstr>
      <vt:lpstr>More complexity</vt:lpstr>
      <vt:lpstr>How big does the table need to be?</vt:lpstr>
      <vt:lpstr>Unicode to the rescue!</vt:lpstr>
      <vt:lpstr>The real numbers of the alphabet</vt:lpstr>
      <vt:lpstr>Cryptography</vt:lpstr>
      <vt:lpstr>Using math for cryptography</vt:lpstr>
      <vt:lpstr>Affine cipher</vt:lpstr>
      <vt:lpstr>Decryption with the Affine Cipher</vt:lpstr>
      <vt:lpstr>Affine Cipher Encryption Example 1</vt:lpstr>
      <vt:lpstr>Affine Cipher Encryption Example 2</vt:lpstr>
      <vt:lpstr>Affine Cipher Exercise</vt:lpstr>
      <vt:lpstr>Deeper Practice</vt:lpstr>
      <vt:lpstr>Security</vt:lpstr>
      <vt:lpstr>A few finer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Childhood Computer Science Module</dc:title>
  <dc:creator>Wittman, Barry</dc:creator>
  <cp:lastModifiedBy>Govreau, Cynthia Louise Ms.</cp:lastModifiedBy>
  <cp:revision>29</cp:revision>
  <dcterms:created xsi:type="dcterms:W3CDTF">2021-11-10T14:01:03Z</dcterms:created>
  <dcterms:modified xsi:type="dcterms:W3CDTF">2022-06-13T17:54:57Z</dcterms:modified>
</cp:coreProperties>
</file>