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5" r:id="rId6"/>
    <p:sldId id="267" r:id="rId7"/>
    <p:sldId id="268" r:id="rId8"/>
    <p:sldId id="270" r:id="rId9"/>
    <p:sldId id="269" r:id="rId10"/>
    <p:sldId id="262" r:id="rId11"/>
    <p:sldId id="264" r:id="rId12"/>
    <p:sldId id="266" r:id="rId13"/>
    <p:sldId id="259" r:id="rId14"/>
    <p:sldId id="260" r:id="rId15"/>
    <p:sldId id="261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20" autoAdjust="0"/>
    <p:restoredTop sz="94674"/>
  </p:normalViewPr>
  <p:slideViewPr>
    <p:cSldViewPr snapToGrid="0">
      <p:cViewPr varScale="1">
        <p:scale>
          <a:sx n="95" d="100"/>
          <a:sy n="95" d="100"/>
        </p:scale>
        <p:origin x="192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9844350-7062-4FFC-958F-BABCDBC2306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Google Shape;54;p13">
            <a:extLst>
              <a:ext uri="{FF2B5EF4-FFF2-40B4-BE49-F238E27FC236}">
                <a16:creationId xmlns:a16="http://schemas.microsoft.com/office/drawing/2014/main" id="{6B314C33-088D-D43E-8AAD-15351116A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 amt="31000"/>
          </a:blip>
          <a:stretch>
            <a:fillRect/>
          </a:stretch>
        </p:blipFill>
        <p:spPr>
          <a:xfrm>
            <a:off x="0" y="-930573"/>
            <a:ext cx="12192000" cy="81229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1402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9844350-7062-4FFC-958F-BABCDBC230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689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C5A4-2D62-4992-82E4-EE9F510C4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38601-A91F-4865-A387-594ED1CE1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D3438-D3EE-4B27-BF7B-860C2A748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54E34-FC15-41B2-B975-951530683FA2}" type="datetimeFigureOut">
              <a:rPr lang="en-US" smtClean="0"/>
              <a:t>6/13/22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E1C36-60C1-4FAA-BCD0-8ADFB8AAD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3C35E-3035-4B26-AE3D-F7E9D671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4350-7062-4FFC-958F-BABCDBC230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184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9844350-7062-4FFC-958F-BABCDBC2306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50884632-2FE7-D754-2A6C-A480AC452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 amt="31000"/>
          </a:blip>
          <a:stretch>
            <a:fillRect/>
          </a:stretch>
        </p:blipFill>
        <p:spPr>
          <a:xfrm>
            <a:off x="0" y="-930573"/>
            <a:ext cx="12192000" cy="81229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911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9844350-7062-4FFC-958F-BABCDBC230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880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9844350-7062-4FFC-958F-BABCDBC230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3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9844350-7062-4FFC-958F-BABCDBC230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67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9844350-7062-4FFC-958F-BABCDBC230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176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9844350-7062-4FFC-958F-BABCDBC230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36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9844350-7062-4FFC-958F-BABCDBC230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227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9844350-7062-4FFC-958F-BABCDBC230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8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49844350-7062-4FFC-958F-BABCDBC230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18312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ptal.com/designers/colorfilter/" TargetMode="Externa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1.xml"/><Relationship Id="rId1" Type="http://schemas.openxmlformats.org/officeDocument/2006/relationships/video" Target="https://www.youtube.com/embed/hufMi9LZX2I?feature=oembed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Color_blindness#/media/File:Color_blindness.png" TargetMode="Externa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ptal.com/designers/colorfilter/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11E2C-4BB8-4998-A0B2-A27F8A4303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Accessibility and Computers</a:t>
            </a:r>
          </a:p>
        </p:txBody>
      </p:sp>
    </p:spTree>
    <p:extLst>
      <p:ext uri="{BB962C8B-B14F-4D97-AF65-F5344CB8AC3E}">
        <p14:creationId xmlns:p14="http://schemas.microsoft.com/office/powerpoint/2010/main" val="3806241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1413D-AD97-4AE2-9A6A-D8B568C0C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Biometric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D7A47-C644-4CC9-BF57-5D7D7D951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Biometric security means using parts of your body instead of or in addition to a password to log in to a computer or account</a:t>
            </a:r>
          </a:p>
          <a:p>
            <a:pPr lvl="1"/>
            <a:r>
              <a:rPr lang="en-US" dirty="0"/>
              <a:t>Face recognition</a:t>
            </a:r>
          </a:p>
          <a:p>
            <a:pPr lvl="1"/>
            <a:r>
              <a:rPr lang="en-US" dirty="0"/>
              <a:t>Fingerprint scanning</a:t>
            </a:r>
          </a:p>
          <a:p>
            <a:pPr lvl="1"/>
            <a:r>
              <a:rPr lang="en-US" dirty="0"/>
              <a:t>Hand geometry readers</a:t>
            </a:r>
          </a:p>
          <a:p>
            <a:pPr lvl="1"/>
            <a:r>
              <a:rPr lang="en-US" dirty="0"/>
              <a:t>Iris and retina scanning</a:t>
            </a:r>
          </a:p>
          <a:p>
            <a:pPr lvl="1"/>
            <a:r>
              <a:rPr lang="en-US" dirty="0"/>
              <a:t>Others</a:t>
            </a:r>
          </a:p>
          <a:p>
            <a:r>
              <a:rPr lang="en-US" dirty="0"/>
              <a:t>Biometric security </a:t>
            </a:r>
            <a:r>
              <a:rPr lang="en-US" i="1" dirty="0"/>
              <a:t>always</a:t>
            </a:r>
            <a:r>
              <a:rPr lang="en-US" dirty="0"/>
              <a:t> restricts who can use the service because some people will have a disability that prevents successful interaction</a:t>
            </a:r>
          </a:p>
          <a:p>
            <a:pPr lvl="1"/>
            <a:r>
              <a:rPr lang="en-US" dirty="0"/>
              <a:t>Example: Hand injuries can make fingerprint scanning impossible</a:t>
            </a:r>
          </a:p>
          <a:p>
            <a:r>
              <a:rPr lang="en-US" dirty="0"/>
              <a:t>Biometric security also makes mistakes</a:t>
            </a:r>
          </a:p>
          <a:p>
            <a:pPr lvl="1"/>
            <a:r>
              <a:rPr lang="en-US" b="1" dirty="0"/>
              <a:t>False positives</a:t>
            </a:r>
            <a:r>
              <a:rPr lang="en-US" dirty="0"/>
              <a:t> are mistakes where someone is given access who shouldn't have it</a:t>
            </a:r>
          </a:p>
          <a:p>
            <a:pPr lvl="1"/>
            <a:r>
              <a:rPr lang="en-US" b="1" dirty="0"/>
              <a:t>False negatives</a:t>
            </a:r>
            <a:r>
              <a:rPr lang="en-US" dirty="0"/>
              <a:t> are mistakes where someone is refused access who should have it</a:t>
            </a:r>
          </a:p>
        </p:txBody>
      </p:sp>
    </p:spTree>
    <p:extLst>
      <p:ext uri="{BB962C8B-B14F-4D97-AF65-F5344CB8AC3E}">
        <p14:creationId xmlns:p14="http://schemas.microsoft.com/office/powerpoint/2010/main" val="3249274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2C55F-4EDF-4816-B2DD-237665B64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5B711-DD4A-41CA-B409-23C0C1B11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Play your favorite video game with the sound off</a:t>
            </a:r>
          </a:p>
          <a:p>
            <a:r>
              <a:rPr lang="en-US" dirty="0"/>
              <a:t>Was it harder or easier?</a:t>
            </a:r>
          </a:p>
          <a:p>
            <a:r>
              <a:rPr lang="en-US" dirty="0"/>
              <a:t>How much?</a:t>
            </a:r>
          </a:p>
        </p:txBody>
      </p:sp>
    </p:spTree>
    <p:extLst>
      <p:ext uri="{BB962C8B-B14F-4D97-AF65-F5344CB8AC3E}">
        <p14:creationId xmlns:p14="http://schemas.microsoft.com/office/powerpoint/2010/main" val="1865543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F9DCB-8303-48FE-827F-42A455876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26C45-5802-4E9A-9B9C-0CD0DD1D4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to use your computer using only your mouse, not your keyboard</a:t>
            </a:r>
          </a:p>
          <a:p>
            <a:r>
              <a:rPr lang="en-US" dirty="0"/>
              <a:t>Try to use your computer using only your keyboard, not your mouse</a:t>
            </a:r>
          </a:p>
          <a:p>
            <a:r>
              <a:rPr lang="en-US" dirty="0"/>
              <a:t>Try to use your computer using only voice control tools like Siri or Cortana</a:t>
            </a:r>
          </a:p>
          <a:p>
            <a:r>
              <a:rPr lang="en-US" dirty="0"/>
              <a:t>How hard was it to use your computer with each restriction?</a:t>
            </a:r>
          </a:p>
        </p:txBody>
      </p:sp>
    </p:spTree>
    <p:extLst>
      <p:ext uri="{BB962C8B-B14F-4D97-AF65-F5344CB8AC3E}">
        <p14:creationId xmlns:p14="http://schemas.microsoft.com/office/powerpoint/2010/main" val="705068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A5A31-64B0-48C0-927A-43C830DA6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7FAE0-52DC-4516-864E-7D2A49F81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Pick 10 websites you visit frequently</a:t>
            </a:r>
          </a:p>
          <a:p>
            <a:r>
              <a:rPr lang="en-US" dirty="0"/>
              <a:t>View each of them using color blindness filters like the ones that can be found at </a:t>
            </a:r>
            <a:r>
              <a:rPr lang="en-US" dirty="0">
                <a:hlinkClick r:id="rId2"/>
              </a:rPr>
              <a:t>Toptal</a:t>
            </a:r>
            <a:endParaRPr lang="en-US" dirty="0"/>
          </a:p>
          <a:p>
            <a:r>
              <a:rPr lang="en-US" dirty="0"/>
              <a:t>Are any of them hard to read or understand?</a:t>
            </a:r>
          </a:p>
        </p:txBody>
      </p:sp>
    </p:spTree>
    <p:extLst>
      <p:ext uri="{BB962C8B-B14F-4D97-AF65-F5344CB8AC3E}">
        <p14:creationId xmlns:p14="http://schemas.microsoft.com/office/powerpoint/2010/main" val="2798239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7677E-34B6-43BC-AD92-0A9DB096F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08541-3DAB-4A95-9C8E-7A6AD0B1B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through your e-mail for the last two weeks</a:t>
            </a:r>
          </a:p>
          <a:p>
            <a:r>
              <a:rPr lang="en-US" dirty="0"/>
              <a:t>Has anyone sent you an image of text instead of text?</a:t>
            </a:r>
          </a:p>
          <a:p>
            <a:r>
              <a:rPr lang="en-US" dirty="0"/>
              <a:t>Did they supply a text description or alternative text?</a:t>
            </a:r>
          </a:p>
        </p:txBody>
      </p:sp>
    </p:spTree>
    <p:extLst>
      <p:ext uri="{BB962C8B-B14F-4D97-AF65-F5344CB8AC3E}">
        <p14:creationId xmlns:p14="http://schemas.microsoft.com/office/powerpoint/2010/main" val="1560530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007E-38C5-473C-B4CC-1D79DDD08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01A91-DA45-4D67-BDF1-A0D3C516F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Brainstorm a list of new or upcoming technologies like 3D displays or VR headsets</a:t>
            </a:r>
          </a:p>
          <a:p>
            <a:r>
              <a:rPr lang="en-US" dirty="0"/>
              <a:t>For each one, answer the following questions:</a:t>
            </a:r>
          </a:p>
          <a:p>
            <a:pPr lvl="1"/>
            <a:r>
              <a:rPr lang="en-US" dirty="0"/>
              <a:t>What disabilities might make using this technology impossible?</a:t>
            </a:r>
          </a:p>
          <a:p>
            <a:pPr lvl="1"/>
            <a:r>
              <a:rPr lang="en-US" dirty="0"/>
              <a:t>What disabilities might make using this technology more difficult, even if it's not impossible?</a:t>
            </a:r>
          </a:p>
          <a:p>
            <a:pPr lvl="1"/>
            <a:r>
              <a:rPr lang="en-US" dirty="0"/>
              <a:t>Would the widespread adoption of this technology give any particular groups advantages or disadvantages?</a:t>
            </a:r>
          </a:p>
        </p:txBody>
      </p:sp>
    </p:spTree>
    <p:extLst>
      <p:ext uri="{BB962C8B-B14F-4D97-AF65-F5344CB8AC3E}">
        <p14:creationId xmlns:p14="http://schemas.microsoft.com/office/powerpoint/2010/main" val="1138051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E307E-D474-4F74-922B-0DE84E0A3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Computers as 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E480E-CF03-4635-A6D3-7BEFD9C17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technology carries strengths and weaknesses</a:t>
            </a:r>
          </a:p>
          <a:p>
            <a:r>
              <a:rPr lang="en-US" dirty="0"/>
              <a:t>Sometimes, some groups of people experience either these strengths or weaknesses more than other groups</a:t>
            </a:r>
          </a:p>
          <a:p>
            <a:pPr lvl="1"/>
            <a:r>
              <a:rPr lang="en-US" dirty="0"/>
              <a:t>Computers can help people with disabilities access information that would otherwise be difficult to access</a:t>
            </a:r>
          </a:p>
          <a:p>
            <a:pPr lvl="1"/>
            <a:r>
              <a:rPr lang="en-US" dirty="0"/>
              <a:t>But computers can also be used in ways that exclude people with certain disabilities from full participation</a:t>
            </a:r>
          </a:p>
          <a:p>
            <a:r>
              <a:rPr lang="en-US" dirty="0"/>
              <a:t>Because computers (including desktops, laptops, tablets, phones, video game consoles, and others) are used so widely, we must pay attention to how people with disabilities are affected</a:t>
            </a:r>
          </a:p>
        </p:txBody>
      </p:sp>
    </p:spTree>
    <p:extLst>
      <p:ext uri="{BB962C8B-B14F-4D97-AF65-F5344CB8AC3E}">
        <p14:creationId xmlns:p14="http://schemas.microsoft.com/office/powerpoint/2010/main" val="1281128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560F3-D504-46E9-947E-E8C941E53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Accessibility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94912-7BD6-4B35-9BEB-C60150ADC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00" y="1536633"/>
            <a:ext cx="6146067" cy="4555200"/>
          </a:xfrm>
        </p:spPr>
        <p:txBody>
          <a:bodyPr/>
          <a:lstStyle/>
          <a:p>
            <a:r>
              <a:rPr lang="en-US" dirty="0"/>
              <a:t>People with different disabilities can have their use of computers affected:</a:t>
            </a:r>
          </a:p>
          <a:p>
            <a:pPr lvl="1"/>
            <a:r>
              <a:rPr lang="en-US" dirty="0"/>
              <a:t>Hearing impairment</a:t>
            </a:r>
          </a:p>
          <a:p>
            <a:pPr lvl="1"/>
            <a:r>
              <a:rPr lang="en-US" dirty="0"/>
              <a:t>Mobility and touch issues</a:t>
            </a:r>
          </a:p>
          <a:p>
            <a:pPr lvl="1"/>
            <a:r>
              <a:rPr lang="en-US" dirty="0"/>
              <a:t>Visual impairment</a:t>
            </a:r>
          </a:p>
          <a:p>
            <a:r>
              <a:rPr lang="en-US" dirty="0"/>
              <a:t>Biometric security can be incompatible with some disabilities</a:t>
            </a:r>
          </a:p>
          <a:p>
            <a:pPr lvl="1"/>
            <a:endParaRPr lang="en-US" dirty="0"/>
          </a:p>
        </p:txBody>
      </p:sp>
      <p:pic>
        <p:nvPicPr>
          <p:cNvPr id="4" name="Online Media 3" descr="What is Web Accessibility in 60 seconds!">
            <a:hlinkClick r:id="" action="ppaction://media"/>
            <a:extLst>
              <a:ext uri="{FF2B5EF4-FFF2-40B4-BE49-F238E27FC236}">
                <a16:creationId xmlns:a16="http://schemas.microsoft.com/office/drawing/2014/main" id="{B6B99B47-071E-13CB-99A5-7E342B3AB4C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561667" y="1536633"/>
            <a:ext cx="5252450" cy="296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048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65249-9F48-440E-823B-FC8926ACC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Hearing Impairment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B02C0-D383-444F-A3D4-35ADDEB52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programs should be designed so that hearing isn't necessary</a:t>
            </a:r>
          </a:p>
          <a:p>
            <a:pPr lvl="1"/>
            <a:r>
              <a:rPr lang="en-US" dirty="0"/>
              <a:t>Only extra information is provided through sounds</a:t>
            </a:r>
          </a:p>
          <a:p>
            <a:pPr lvl="1"/>
            <a:r>
              <a:rPr lang="en-US" dirty="0"/>
              <a:t>Exceptions: Programs purely for editing audio or video with sound</a:t>
            </a:r>
          </a:p>
          <a:p>
            <a:r>
              <a:rPr lang="en-US" dirty="0"/>
              <a:t>Efforts to make computers more accessible have benefits for everyone, not just people with hearing impairment:</a:t>
            </a:r>
          </a:p>
          <a:p>
            <a:pPr lvl="1"/>
            <a:r>
              <a:rPr lang="en-US" dirty="0"/>
              <a:t>Closed captioning services are available for most programs on most TV and streaming services, though quality varies</a:t>
            </a:r>
          </a:p>
          <a:p>
            <a:pPr lvl="1"/>
            <a:r>
              <a:rPr lang="en-US" dirty="0"/>
              <a:t>Notifications often pop up and blink instead of only making a sound</a:t>
            </a:r>
          </a:p>
          <a:p>
            <a:r>
              <a:rPr lang="en-US" dirty="0"/>
              <a:t>Many people have to use a computer without sound</a:t>
            </a:r>
          </a:p>
        </p:txBody>
      </p:sp>
    </p:spTree>
    <p:extLst>
      <p:ext uri="{BB962C8B-B14F-4D97-AF65-F5344CB8AC3E}">
        <p14:creationId xmlns:p14="http://schemas.microsoft.com/office/powerpoint/2010/main" val="3617905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FCA13-C5B3-4DEF-884C-5C1388EF4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Mobility and Touch Impairment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E4BA6-DB86-47F5-B845-627848A16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Strengths:</a:t>
            </a:r>
          </a:p>
          <a:p>
            <a:pPr lvl="1"/>
            <a:r>
              <a:rPr lang="en-US" dirty="0"/>
              <a:t>People with difficulty traveling are able to connect with the world through the Internet</a:t>
            </a:r>
          </a:p>
          <a:p>
            <a:pPr lvl="1"/>
            <a:r>
              <a:rPr lang="en-US" dirty="0"/>
              <a:t>Touch screens can be more accessible to some people than a mouse and keyboard interface</a:t>
            </a:r>
          </a:p>
          <a:p>
            <a:pPr lvl="1"/>
            <a:r>
              <a:rPr lang="en-US" dirty="0"/>
              <a:t>Voice control is better than ever</a:t>
            </a:r>
          </a:p>
          <a:p>
            <a:r>
              <a:rPr lang="en-US" dirty="0"/>
              <a:t>Weaknesses:</a:t>
            </a:r>
          </a:p>
          <a:p>
            <a:pPr lvl="1"/>
            <a:r>
              <a:rPr lang="en-US" dirty="0"/>
              <a:t>Use of a mouse or keyboard is difficult for many people, especially older people</a:t>
            </a:r>
          </a:p>
          <a:p>
            <a:pPr lvl="1"/>
            <a:r>
              <a:rPr lang="en-US" dirty="0"/>
              <a:t>Touch screens can be difficult for some, especially when complex gestures are required</a:t>
            </a:r>
          </a:p>
          <a:p>
            <a:pPr lvl="1"/>
            <a:r>
              <a:rPr lang="en-US" dirty="0"/>
              <a:t>Voice control is still very limited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663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1DE30-DDA7-48AF-8266-D254E2979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Vision Impairment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F337E-E025-40B3-B848-D94735195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Reading from a screen is often necessary to use a computer, tablet, or phone</a:t>
            </a:r>
          </a:p>
          <a:p>
            <a:r>
              <a:rPr lang="en-US" dirty="0"/>
              <a:t>People with low vision or blindness may not be able to see shapes on a screen or to read text</a:t>
            </a:r>
          </a:p>
          <a:p>
            <a:r>
              <a:rPr lang="en-US" dirty="0"/>
              <a:t>Strengths:</a:t>
            </a:r>
          </a:p>
          <a:p>
            <a:pPr lvl="1"/>
            <a:r>
              <a:rPr lang="en-US" dirty="0"/>
              <a:t>Many websites and other documents can be read by text-to-speech software, allowing someone to understand the text</a:t>
            </a:r>
          </a:p>
          <a:p>
            <a:pPr lvl="1"/>
            <a:r>
              <a:rPr lang="en-US" dirty="0"/>
              <a:t>Many tablets and phones have adjustable brightness and zoom features</a:t>
            </a:r>
          </a:p>
          <a:p>
            <a:pPr lvl="1"/>
            <a:r>
              <a:rPr lang="en-US" dirty="0"/>
              <a:t>Tools like Braille keyboards make it possible to type</a:t>
            </a:r>
          </a:p>
          <a:p>
            <a:pPr lvl="1"/>
            <a:r>
              <a:rPr lang="en-US" dirty="0"/>
              <a:t>Speech-to-text tools like Siri and Cortana are alternatives to typing</a:t>
            </a:r>
          </a:p>
          <a:p>
            <a:r>
              <a:rPr lang="en-US" dirty="0"/>
              <a:t>Weaknesses:</a:t>
            </a:r>
          </a:p>
          <a:p>
            <a:pPr lvl="1"/>
            <a:r>
              <a:rPr lang="en-US" dirty="0"/>
              <a:t>Pictures are difficult to communicate to people with low vision or blindness</a:t>
            </a:r>
          </a:p>
          <a:p>
            <a:pPr lvl="1"/>
            <a:r>
              <a:rPr lang="en-US" dirty="0"/>
              <a:t>Many websites and documents have poor organization or use pictures without alternative text</a:t>
            </a:r>
          </a:p>
          <a:p>
            <a:pPr lvl="1"/>
            <a:r>
              <a:rPr lang="en-US" dirty="0"/>
              <a:t>Listening to text often takes longer than reading it</a:t>
            </a:r>
          </a:p>
        </p:txBody>
      </p:sp>
    </p:spTree>
    <p:extLst>
      <p:ext uri="{BB962C8B-B14F-4D97-AF65-F5344CB8AC3E}">
        <p14:creationId xmlns:p14="http://schemas.microsoft.com/office/powerpoint/2010/main" val="2844695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CD1E7-A18D-4D31-8485-5EDF19109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of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20DDB-C0FF-4D87-A471-3C4A0C561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998" y="1479089"/>
            <a:ext cx="6134100" cy="4351338"/>
          </a:xfrm>
        </p:spPr>
        <p:txBody>
          <a:bodyPr>
            <a:normAutofit/>
          </a:bodyPr>
          <a:lstStyle/>
          <a:p>
            <a:r>
              <a:rPr lang="en-US" dirty="0"/>
              <a:t>Pictures of text (rather than text) are a problem throughout the Internet and within businesses</a:t>
            </a:r>
          </a:p>
          <a:p>
            <a:r>
              <a:rPr lang="en-US" dirty="0"/>
              <a:t>Well-meaning people create a picture with text baked into it, usually to make it more attractive</a:t>
            </a:r>
          </a:p>
          <a:p>
            <a:r>
              <a:rPr lang="en-US" dirty="0"/>
              <a:t>Unfortunately, doing so makes it almost impossible for text-to-speech readers to work</a:t>
            </a:r>
          </a:p>
          <a:p>
            <a:r>
              <a:rPr lang="en-US" dirty="0"/>
              <a:t>Zooming in on a picture of text results in pixelation, but zooming in on real text is scaled cleanly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grpSp>
        <p:nvGrpSpPr>
          <p:cNvPr id="4" name="Group 3" descr="Text on screen with focus on specific text which become pixelated">
            <a:extLst>
              <a:ext uri="{FF2B5EF4-FFF2-40B4-BE49-F238E27FC236}">
                <a16:creationId xmlns:a16="http://schemas.microsoft.com/office/drawing/2014/main" id="{E6D4BC90-014F-E837-6361-8BE94C150037}"/>
              </a:ext>
            </a:extLst>
          </p:cNvPr>
          <p:cNvGrpSpPr/>
          <p:nvPr/>
        </p:nvGrpSpPr>
        <p:grpSpPr>
          <a:xfrm>
            <a:off x="6553200" y="1278466"/>
            <a:ext cx="4946637" cy="4414913"/>
            <a:chOff x="6972300" y="1047750"/>
            <a:chExt cx="5129965" cy="4528760"/>
          </a:xfrm>
        </p:grpSpPr>
        <p:pic>
          <p:nvPicPr>
            <p:cNvPr id="1030" name="Picture 6" descr="Image showing text stored in an image and is difficult to read">
              <a:extLst>
                <a:ext uri="{FF2B5EF4-FFF2-40B4-BE49-F238E27FC236}">
                  <a16:creationId xmlns:a16="http://schemas.microsoft.com/office/drawing/2014/main" id="{3304CE66-9853-4097-B6CC-4E0316AD5AD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7334924" y="1047750"/>
              <a:ext cx="4767341" cy="4528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 descr="Close-up of text stored as in image, showing pixelation">
              <a:extLst>
                <a:ext uri="{FF2B5EF4-FFF2-40B4-BE49-F238E27FC236}">
                  <a16:creationId xmlns:a16="http://schemas.microsoft.com/office/drawing/2014/main" id="{0FBBD312-7F22-42F1-A485-5F959A8A7F6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035" t="44225" r="47903" b="25259"/>
            <a:stretch/>
          </p:blipFill>
          <p:spPr bwMode="auto">
            <a:xfrm>
              <a:off x="6972300" y="2373313"/>
              <a:ext cx="2869601" cy="2767263"/>
            </a:xfrm>
            <a:prstGeom prst="ellipse">
              <a:avLst/>
            </a:prstGeom>
            <a:ln w="63500" cap="rnd">
              <a:solidFill>
                <a:srgbClr val="333333"/>
              </a:solidFill>
            </a:ln>
            <a:effectLst>
              <a:outerShdw blurRad="381000" dist="292100" dir="5400000" sx="-80000" sy="-18000" rotWithShape="0">
                <a:srgbClr val="000000">
                  <a:alpha val="22000"/>
                </a:srgbClr>
              </a:outerShdw>
            </a:effectLst>
            <a:scene3d>
              <a:camera prst="orthographicFront"/>
              <a:lightRig rig="contrasting" dir="t">
                <a:rot lat="0" lon="0" rev="3000000"/>
              </a:lightRig>
            </a:scene3d>
            <a:sp3d contourW="12700">
              <a:bevelT w="95250" h="31750"/>
              <a:contourClr>
                <a:srgbClr val="333333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82648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A949D-FAAD-4B4C-86EF-781FC564C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 blindness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E9847-9DC2-4550-B14C-D50618DE3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34" y="1201668"/>
            <a:ext cx="11133666" cy="5249932"/>
          </a:xfrm>
        </p:spPr>
        <p:txBody>
          <a:bodyPr>
            <a:normAutofit fontScale="92500"/>
          </a:bodyPr>
          <a:lstStyle/>
          <a:p>
            <a:r>
              <a:rPr lang="en-US" dirty="0"/>
              <a:t>Color blindness is a disability in which an individual has difficulty distinguishing between certain colors</a:t>
            </a:r>
          </a:p>
          <a:p>
            <a:r>
              <a:rPr lang="en-US" dirty="0"/>
              <a:t>Color blindness deserves special attention because it affects many people</a:t>
            </a:r>
          </a:p>
          <a:p>
            <a:pPr lvl="1"/>
            <a:r>
              <a:rPr lang="en-US" dirty="0"/>
              <a:t>About 8% of all men</a:t>
            </a:r>
          </a:p>
          <a:p>
            <a:pPr lvl="1"/>
            <a:r>
              <a:rPr lang="en-US" dirty="0"/>
              <a:t>About 0.5% of all women</a:t>
            </a:r>
          </a:p>
          <a:p>
            <a:pPr lvl="1"/>
            <a:r>
              <a:rPr lang="en-US" dirty="0"/>
              <a:t>Some people aren't aware that they suffer from color blindness</a:t>
            </a:r>
          </a:p>
          <a:p>
            <a:r>
              <a:rPr lang="en-US" dirty="0"/>
              <a:t>Red-green color blindness is the most common, but there are many kinds, including a total inability to distinguish colors</a:t>
            </a:r>
          </a:p>
          <a:p>
            <a:r>
              <a:rPr lang="en-US" dirty="0"/>
              <a:t>People designing websites and other computer interfaces often expect users to be able to distinguish colors</a:t>
            </a:r>
          </a:p>
          <a:p>
            <a:r>
              <a:rPr lang="en-US" dirty="0"/>
              <a:t>Colors that different spectrums of color blindness can see</a:t>
            </a:r>
          </a:p>
          <a:p>
            <a:pPr marL="1943100" lvl="4" indent="0">
              <a:buNone/>
            </a:pPr>
            <a:r>
              <a:rPr lang="en-US" dirty="0"/>
              <a:t>92% Normal Vision</a:t>
            </a:r>
            <a:br>
              <a:rPr lang="en-US" dirty="0"/>
            </a:br>
            <a:r>
              <a:rPr lang="en-US" dirty="0"/>
              <a:t>2.7% Deuteranomaly</a:t>
            </a:r>
            <a:br>
              <a:rPr lang="en-US" dirty="0"/>
            </a:br>
            <a:r>
              <a:rPr lang="en-US" dirty="0"/>
              <a:t>0.66% Protanomaly</a:t>
            </a:r>
            <a:br>
              <a:rPr lang="en-US" dirty="0"/>
            </a:br>
            <a:r>
              <a:rPr lang="en-US" dirty="0"/>
              <a:t>0.59% Protanopia</a:t>
            </a:r>
            <a:br>
              <a:rPr lang="en-US" dirty="0"/>
            </a:br>
            <a:r>
              <a:rPr lang="en-US" dirty="0"/>
              <a:t>0.56% Deuteranopia</a:t>
            </a:r>
            <a:br>
              <a:rPr lang="en-US" dirty="0"/>
            </a:br>
            <a:r>
              <a:rPr lang="en-US" dirty="0"/>
              <a:t>0.016% Tritanopia</a:t>
            </a:r>
            <a:br>
              <a:rPr lang="en-US" dirty="0"/>
            </a:br>
            <a:r>
              <a:rPr lang="en-US" dirty="0"/>
              <a:t>0.01% Tritanomaly</a:t>
            </a:r>
            <a:br>
              <a:rPr lang="en-US" dirty="0"/>
            </a:br>
            <a:r>
              <a:rPr lang="en-US" dirty="0"/>
              <a:t>&lt; 0.0001% Achromatopsia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F03433-6C64-479A-9761-9F060571E8C0}"/>
              </a:ext>
            </a:extLst>
          </p:cNvPr>
          <p:cNvSpPr txBox="1"/>
          <p:nvPr/>
        </p:nvSpPr>
        <p:spPr>
          <a:xfrm>
            <a:off x="9978372" y="2354586"/>
            <a:ext cx="14494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Image from </a:t>
            </a:r>
            <a:r>
              <a:rPr lang="en-US" sz="1100" dirty="0">
                <a:hlinkClick r:id="rId2"/>
              </a:rPr>
              <a:t>Wikipedia</a:t>
            </a:r>
            <a:endParaRPr lang="en-US" sz="1100" dirty="0"/>
          </a:p>
        </p:txBody>
      </p:sp>
      <p:pic>
        <p:nvPicPr>
          <p:cNvPr id="7" name="Picture 2" descr="Image showing what the spectrum of colors looks like to people with normal vision and several different kinds of color blindness">
            <a:extLst>
              <a:ext uri="{FF2B5EF4-FFF2-40B4-BE49-F238E27FC236}">
                <a16:creationId xmlns:a16="http://schemas.microsoft.com/office/drawing/2014/main" id="{1B755288-17B0-46BC-A095-0BB0BD26E5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09"/>
          <a:stretch/>
        </p:blipFill>
        <p:spPr bwMode="auto">
          <a:xfrm>
            <a:off x="6398571" y="3940344"/>
            <a:ext cx="2779705" cy="2511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1410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AFDCA-AF61-44AA-A268-F2655DB37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can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3E6E5-8C27-44EC-A2C1-E1CE8B970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Do </a:t>
            </a:r>
            <a:r>
              <a:rPr lang="en-US" dirty="0"/>
              <a:t>create documents that are structured</a:t>
            </a:r>
          </a:p>
          <a:p>
            <a:pPr lvl="1"/>
            <a:r>
              <a:rPr lang="en-US" dirty="0"/>
              <a:t>Using chapters, sections, headers, and other named parts in tools like Word</a:t>
            </a:r>
          </a:p>
          <a:p>
            <a:pPr lvl="1"/>
            <a:r>
              <a:rPr lang="en-US" dirty="0"/>
              <a:t>Structure makes it easier for text-to-speech programs to follow the document flow</a:t>
            </a:r>
          </a:p>
          <a:p>
            <a:r>
              <a:rPr lang="en-US" b="1" dirty="0"/>
              <a:t>Don't</a:t>
            </a:r>
            <a:r>
              <a:rPr lang="en-US" dirty="0"/>
              <a:t> make pictures of text</a:t>
            </a:r>
          </a:p>
          <a:p>
            <a:pPr lvl="1"/>
            <a:r>
              <a:rPr lang="en-US" dirty="0"/>
              <a:t>Formats like JPG, PNG, and GIF don't contain text, even if they look like they do</a:t>
            </a:r>
          </a:p>
          <a:p>
            <a:pPr lvl="1"/>
            <a:r>
              <a:rPr lang="en-US" dirty="0"/>
              <a:t>The PDF format usually preserves text</a:t>
            </a:r>
          </a:p>
          <a:p>
            <a:r>
              <a:rPr lang="en-US" b="1" dirty="0"/>
              <a:t>Do</a:t>
            </a:r>
            <a:r>
              <a:rPr lang="en-US" dirty="0"/>
              <a:t> supply alternative text for any pictures you include in a website, presentation, or other document</a:t>
            </a:r>
          </a:p>
          <a:p>
            <a:r>
              <a:rPr lang="en-US" b="1" dirty="0"/>
              <a:t>Do</a:t>
            </a:r>
            <a:r>
              <a:rPr lang="en-US" dirty="0"/>
              <a:t> use tools like the Check Accessibility tool in PowerPoint and Word</a:t>
            </a:r>
          </a:p>
          <a:p>
            <a:r>
              <a:rPr lang="en-US" b="1" dirty="0"/>
              <a:t>Don't</a:t>
            </a:r>
            <a:r>
              <a:rPr lang="en-US" dirty="0"/>
              <a:t> rely on colors to convey meaning</a:t>
            </a:r>
          </a:p>
          <a:p>
            <a:pPr lvl="1"/>
            <a:r>
              <a:rPr lang="en-US" dirty="0"/>
              <a:t>Color should be used for emphasis only</a:t>
            </a:r>
          </a:p>
          <a:p>
            <a:r>
              <a:rPr lang="en-US" b="1" dirty="0"/>
              <a:t>Do</a:t>
            </a:r>
            <a:r>
              <a:rPr lang="en-US" dirty="0"/>
              <a:t> use a site like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Toptal</a:t>
            </a:r>
            <a:r>
              <a:rPr lang="en-US" dirty="0"/>
              <a:t> to check websites you create or assign to be sure that they're usable by people with color blindness</a:t>
            </a:r>
          </a:p>
        </p:txBody>
      </p:sp>
    </p:spTree>
    <p:extLst>
      <p:ext uri="{BB962C8B-B14F-4D97-AF65-F5344CB8AC3E}">
        <p14:creationId xmlns:p14="http://schemas.microsoft.com/office/powerpoint/2010/main" val="140256404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0AE4C0B-68FE-794D-89C0-57CB0B3AB41C}" vid="{6C83F9D0-299B-EC4F-896E-CED22BEE7F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 Modules Template</Template>
  <TotalTime>9340</TotalTime>
  <Words>1054</Words>
  <Application>Microsoft Macintosh PowerPoint</Application>
  <PresentationFormat>Widescreen</PresentationFormat>
  <Paragraphs>105</Paragraphs>
  <Slides>15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Simple Light</vt:lpstr>
      <vt:lpstr>Accessibility and Computers</vt:lpstr>
      <vt:lpstr>Computers as technology</vt:lpstr>
      <vt:lpstr>Accessibility issues</vt:lpstr>
      <vt:lpstr>Hearing Impairment</vt:lpstr>
      <vt:lpstr>Mobility and Touch Impairment</vt:lpstr>
      <vt:lpstr>Vision Impairment</vt:lpstr>
      <vt:lpstr>Pictures of Text</vt:lpstr>
      <vt:lpstr>Color blindness</vt:lpstr>
      <vt:lpstr>What you can do</vt:lpstr>
      <vt:lpstr>Biometric Security</vt:lpstr>
      <vt:lpstr>Activity 1</vt:lpstr>
      <vt:lpstr>Activity 2</vt:lpstr>
      <vt:lpstr>Activity 3</vt:lpstr>
      <vt:lpstr>Activity 4</vt:lpstr>
      <vt:lpstr>Activity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Middle Childhood Computer Science Module</dc:title>
  <dc:creator>Wittman, Barry</dc:creator>
  <cp:lastModifiedBy>Govreau, Cynthia Louise Ms.</cp:lastModifiedBy>
  <cp:revision>58</cp:revision>
  <dcterms:created xsi:type="dcterms:W3CDTF">2021-11-10T14:01:03Z</dcterms:created>
  <dcterms:modified xsi:type="dcterms:W3CDTF">2022-06-13T19:49:42Z</dcterms:modified>
</cp:coreProperties>
</file>