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33"/>
    <p:restoredTop sz="94708"/>
  </p:normalViewPr>
  <p:slideViewPr>
    <p:cSldViewPr snapToGrid="0">
      <p:cViewPr varScale="1">
        <p:scale>
          <a:sx n="240" d="100"/>
          <a:sy n="240" d="100"/>
        </p:scale>
        <p:origin x="560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076378d90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076378d90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076378d90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076378d90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076378d90d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076378d90d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076378d90d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076378d90d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076378d90d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076378d90d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076378d90d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076378d90d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076378d90d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076378d90d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pic>
        <p:nvPicPr>
          <p:cNvPr id="5" name="Google Shape;54;p13">
            <a:extLst>
              <a:ext uri="{FF2B5EF4-FFF2-40B4-BE49-F238E27FC236}">
                <a16:creationId xmlns:a16="http://schemas.microsoft.com/office/drawing/2014/main" id="{6B314C33-088D-D43E-8AAD-15351116A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2">
            <a:alphaModFix amt="31000"/>
          </a:blip>
          <a:stretch>
            <a:fillRect/>
          </a:stretch>
        </p:blipFill>
        <p:spPr>
          <a:xfrm>
            <a:off x="0" y="-697930"/>
            <a:ext cx="9144000" cy="6092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3830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4369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5695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50884632-2FE7-D754-2A6C-A480AC452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2">
            <a:alphaModFix amt="31000"/>
          </a:blip>
          <a:stretch>
            <a:fillRect/>
          </a:stretch>
        </p:blipFill>
        <p:spPr>
          <a:xfrm>
            <a:off x="0" y="-697930"/>
            <a:ext cx="9144000" cy="6092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306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31491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35638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60196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42487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1110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49773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39999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6289883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ZnBF2GeAKbo?feature=oembe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odnetwork.com/recipes/food-network-kitchen/basic-vanilla-cake-recipe-204365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Algorithms and Algorithmic Thinking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6C870-72D4-1B04-76E5-D0236FA0C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an Algorithm</a:t>
            </a:r>
          </a:p>
        </p:txBody>
      </p:sp>
      <p:pic>
        <p:nvPicPr>
          <p:cNvPr id="3" name="Online Media 2" descr="What exactly is an algorithm? Algorithms explained | BBC Ideas">
            <a:hlinkClick r:id="" action="ppaction://media"/>
            <a:extLst>
              <a:ext uri="{FF2B5EF4-FFF2-40B4-BE49-F238E27FC236}">
                <a16:creationId xmlns:a16="http://schemas.microsoft.com/office/drawing/2014/main" id="{33A1F465-EA6B-4DA7-CCBA-817D55BCBE8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68017" y="1270000"/>
            <a:ext cx="4607965" cy="260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717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Algorithm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tx1"/>
                </a:solidFill>
              </a:rPr>
              <a:t>An algorithm is a description of a process of doing something, for completing some task, for calculating a result.</a:t>
            </a:r>
            <a:endParaRPr sz="12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tx1"/>
                </a:solidFill>
              </a:rPr>
              <a:t>Examples:</a:t>
            </a:r>
            <a:endParaRPr sz="12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 sz="1200" dirty="0">
                <a:solidFill>
                  <a:schemeClr val="tx1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 recipe for a cake</a:t>
            </a:r>
            <a:endParaRPr sz="12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200" dirty="0">
                <a:solidFill>
                  <a:schemeClr val="tx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steps in completing long division</a:t>
            </a:r>
            <a:endParaRPr sz="12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200" dirty="0">
                <a:solidFill>
                  <a:schemeClr val="tx1"/>
                </a:solidFill>
              </a:rPr>
              <a:t>Directions for driving from one place to another</a:t>
            </a:r>
            <a:endParaRPr sz="12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200" dirty="0">
                <a:solidFill>
                  <a:schemeClr val="tx1"/>
                </a:solidFill>
              </a:rPr>
              <a:t>The steps in an experiment in chemistry</a:t>
            </a:r>
            <a:endParaRPr sz="12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200" dirty="0">
                <a:solidFill>
                  <a:schemeClr val="tx1"/>
                </a:solidFill>
              </a:rPr>
              <a:t>Directions for a home covid test</a:t>
            </a:r>
            <a:endParaRPr sz="12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200" dirty="0">
                <a:solidFill>
                  <a:schemeClr val="tx1"/>
                </a:solidFill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Directions for writing a college essay</a:t>
            </a:r>
            <a:endParaRPr sz="12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Components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tx1"/>
                </a:solidFill>
              </a:rPr>
              <a:t>Typically, an algorithm includes</a:t>
            </a:r>
            <a:endParaRPr sz="12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 sz="1200" dirty="0">
                <a:solidFill>
                  <a:schemeClr val="tx1"/>
                </a:solidFill>
              </a:rPr>
              <a:t>Data used by the algorithm</a:t>
            </a:r>
            <a:endParaRPr sz="1200" dirty="0">
              <a:solidFill>
                <a:schemeClr val="tx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200" dirty="0">
                <a:solidFill>
                  <a:schemeClr val="tx1"/>
                </a:solidFill>
              </a:rPr>
              <a:t>The data to be manipulated (the input) </a:t>
            </a:r>
            <a:endParaRPr sz="1200" dirty="0">
              <a:solidFill>
                <a:schemeClr val="tx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200" dirty="0">
                <a:solidFill>
                  <a:schemeClr val="tx1"/>
                </a:solidFill>
              </a:rPr>
              <a:t>The data that will result (the output)</a:t>
            </a:r>
            <a:endParaRPr sz="12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200" dirty="0">
                <a:solidFill>
                  <a:schemeClr val="tx1"/>
                </a:solidFill>
              </a:rPr>
              <a:t>A description of the algorithm’s steps</a:t>
            </a:r>
            <a:endParaRPr sz="1200" dirty="0">
              <a:solidFill>
                <a:schemeClr val="tx1"/>
              </a:solidFill>
            </a:endParaRPr>
          </a:p>
        </p:txBody>
      </p:sp>
      <p:pic>
        <p:nvPicPr>
          <p:cNvPr id="3" name="Picture 2" descr="What is an Algorithm? &#10;Input&#10;Set of Rules to obtain the expected output from the given input&#10;Output">
            <a:extLst>
              <a:ext uri="{FF2B5EF4-FFF2-40B4-BE49-F238E27FC236}">
                <a16:creationId xmlns:a16="http://schemas.microsoft.com/office/drawing/2014/main" id="{BACFF543-CDAD-0701-E119-C2BAFC588B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5056" y="1435715"/>
            <a:ext cx="4684124" cy="28499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8DB6DC1-71DE-991C-E28D-509E7C3C8D01}"/>
              </a:ext>
            </a:extLst>
          </p:cNvPr>
          <p:cNvSpPr txBox="1"/>
          <p:nvPr/>
        </p:nvSpPr>
        <p:spPr>
          <a:xfrm>
            <a:off x="3071557" y="1167999"/>
            <a:ext cx="5668405" cy="30315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50" b="1" dirty="0"/>
              <a:t>Directions:  (alias:  steps)</a:t>
            </a:r>
          </a:p>
          <a:p>
            <a:endParaRPr lang="en-US" sz="1050" dirty="0"/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Preheat the oven to 350 degrees F.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Butter two 9-inch-round cake pans and line the bottoms with parchment paper; butter the parchment and dust the pans with flour, tapping out the excess.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Whisk 3 cups flour, the baking powder and salt in a bowl until combined.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Beat 2 sticks butter and the sugar in a large bowl with a mixer on medium-high speed until light and fluffy, about 3 minutes.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Reduce the mixer speed to medium; beat in the eggs, one at a time, scraping down the bowl as needed. Beat in the vanilla. (The mixture may look separated at this point.)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Beat in the flour mixture in 3 batches, alternating with the milk, beginning and ending with flour, until just smooth.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Divide the batter between the prepared pans.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Bake until the cakes are lightly golden on top and a toothpick inserted into the middle comes out clean, 30 to 35 minutes.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Transfer to racks and let cool 10 minutes, then run a knife around the edge of the pans and turn the cakes out onto the racks to cool completely.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Remove the parchment. Trim the tops of the cakes with a long serrated knife to make them level, if desired.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12E2D2-5B8D-B984-0516-676177576AA6}"/>
              </a:ext>
            </a:extLst>
          </p:cNvPr>
          <p:cNvSpPr txBox="1"/>
          <p:nvPr/>
        </p:nvSpPr>
        <p:spPr>
          <a:xfrm>
            <a:off x="363389" y="1167999"/>
            <a:ext cx="2500834" cy="30162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50" b="1" dirty="0"/>
              <a:t>Data for cake (alias:  ingredients)</a:t>
            </a:r>
          </a:p>
          <a:p>
            <a:endParaRPr lang="en-US" sz="1050" b="1" dirty="0"/>
          </a:p>
          <a:p>
            <a:r>
              <a:rPr lang="en-US" sz="1050" dirty="0"/>
              <a:t>2 sticks unsalted butter, at room temperature, plus more for the pans </a:t>
            </a:r>
          </a:p>
          <a:p>
            <a:r>
              <a:rPr lang="en-US" sz="1050" dirty="0"/>
              <a:t>3 cups all-purpose flour, plus more for the pans </a:t>
            </a:r>
          </a:p>
          <a:p>
            <a:r>
              <a:rPr lang="en-US" sz="1050" dirty="0"/>
              <a:t>1 tablespoon baking powder </a:t>
            </a:r>
          </a:p>
          <a:p>
            <a:r>
              <a:rPr lang="en-US" sz="1050" dirty="0"/>
              <a:t>1/2 teaspoon salt </a:t>
            </a:r>
          </a:p>
          <a:p>
            <a:r>
              <a:rPr lang="en-US" sz="1050" dirty="0"/>
              <a:t>1 1/4 cups sugar </a:t>
            </a:r>
          </a:p>
          <a:p>
            <a:r>
              <a:rPr lang="en-US" sz="1050" dirty="0"/>
              <a:t>4 large eggs, at room temperature </a:t>
            </a:r>
          </a:p>
          <a:p>
            <a:r>
              <a:rPr lang="en-US" sz="1050" dirty="0"/>
              <a:t>1 tablespoon vanilla extract </a:t>
            </a:r>
          </a:p>
          <a:p>
            <a:r>
              <a:rPr lang="en-US" sz="1050" dirty="0"/>
              <a:t>1 1/4 cups whole milk (or 3/4 cup heavy cream mixed with 1/2 cup water)</a:t>
            </a:r>
          </a:p>
          <a:p>
            <a:endParaRPr lang="en-US" sz="900" dirty="0"/>
          </a:p>
          <a:p>
            <a:endParaRPr lang="en-US" sz="1050" dirty="0"/>
          </a:p>
          <a:p>
            <a:r>
              <a:rPr lang="en-US" sz="800" dirty="0"/>
              <a:t>[From: </a:t>
            </a:r>
            <a:r>
              <a:rPr lang="en-US" sz="8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https://www.foodnetwork.com/recipes/food-network-kitchen/basic-vanilla-cake-recipe-2043654</a:t>
            </a:r>
            <a:r>
              <a:rPr lang="en-US" sz="800" dirty="0">
                <a:solidFill>
                  <a:schemeClr val="tx1"/>
                </a:solidFill>
              </a:rPr>
              <a:t>]</a:t>
            </a:r>
          </a:p>
          <a:p>
            <a:endParaRPr lang="en-US" sz="1000" dirty="0"/>
          </a:p>
        </p:txBody>
      </p:sp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Cake Recipe Example 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Steps in Long Division</a:t>
            </a:r>
            <a:endParaRPr dirty="0"/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400" dirty="0">
                <a:solidFill>
                  <a:schemeClr val="tx1"/>
                </a:solidFill>
              </a:rPr>
              <a:t>Data (input)</a:t>
            </a:r>
            <a:endParaRPr sz="1400" dirty="0">
              <a:solidFill>
                <a:schemeClr val="tx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>
                <a:solidFill>
                  <a:schemeClr val="tx1"/>
                </a:solidFill>
              </a:rPr>
              <a:t>Numbers for be divided (dividend and divisor_</a:t>
            </a:r>
            <a:endParaRPr dirty="0">
              <a:solidFill>
                <a:schemeClr val="tx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>
                <a:solidFill>
                  <a:schemeClr val="tx1"/>
                </a:solidFill>
              </a:rPr>
              <a:t>Results (quotient and remainder)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400" dirty="0">
                <a:solidFill>
                  <a:schemeClr val="tx1"/>
                </a:solidFill>
              </a:rPr>
              <a:t>Steps</a:t>
            </a:r>
            <a:endParaRPr sz="1400" dirty="0">
              <a:solidFill>
                <a:schemeClr val="tx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Char char="○"/>
            </a:pPr>
            <a:r>
              <a:rPr lang="en" b="1" dirty="0">
                <a:solidFill>
                  <a:schemeClr val="tx1"/>
                </a:solidFill>
                <a:highlight>
                  <a:srgbClr val="FFFFFF"/>
                </a:highlight>
              </a:rPr>
              <a:t>Step 1:</a:t>
            </a:r>
            <a:r>
              <a:rPr lang="en" dirty="0">
                <a:solidFill>
                  <a:schemeClr val="tx1"/>
                </a:solidFill>
                <a:highlight>
                  <a:srgbClr val="FFFFFF"/>
                </a:highlight>
              </a:rPr>
              <a:t> Take the first digit of the dividend from the left. Check if this digit is greater than or equal to the divisor.</a:t>
            </a:r>
            <a:endParaRPr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Char char="○"/>
            </a:pPr>
            <a:r>
              <a:rPr lang="en" b="1" dirty="0">
                <a:solidFill>
                  <a:schemeClr val="tx1"/>
                </a:solidFill>
                <a:highlight>
                  <a:srgbClr val="FFFFFF"/>
                </a:highlight>
              </a:rPr>
              <a:t>Step 2:</a:t>
            </a:r>
            <a:r>
              <a:rPr lang="en" dirty="0">
                <a:solidFill>
                  <a:schemeClr val="tx1"/>
                </a:solidFill>
                <a:highlight>
                  <a:srgbClr val="FFFFFF"/>
                </a:highlight>
              </a:rPr>
              <a:t> Then divide it by the divisor and write the answer on top as the quotient.</a:t>
            </a:r>
            <a:endParaRPr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Char char="○"/>
            </a:pPr>
            <a:r>
              <a:rPr lang="en" b="1" dirty="0">
                <a:solidFill>
                  <a:schemeClr val="tx1"/>
                </a:solidFill>
                <a:highlight>
                  <a:srgbClr val="FFFFFF"/>
                </a:highlight>
              </a:rPr>
              <a:t>Step 3:</a:t>
            </a:r>
            <a:r>
              <a:rPr lang="en" dirty="0">
                <a:solidFill>
                  <a:schemeClr val="tx1"/>
                </a:solidFill>
                <a:highlight>
                  <a:srgbClr val="FFFFFF"/>
                </a:highlight>
              </a:rPr>
              <a:t> Subtract the result from the digit and write the difference below.</a:t>
            </a:r>
            <a:endParaRPr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Char char="○"/>
            </a:pPr>
            <a:r>
              <a:rPr lang="en" b="1" dirty="0">
                <a:solidFill>
                  <a:schemeClr val="tx1"/>
                </a:solidFill>
                <a:highlight>
                  <a:srgbClr val="FFFFFF"/>
                </a:highlight>
              </a:rPr>
              <a:t>Step 4:</a:t>
            </a:r>
            <a:r>
              <a:rPr lang="en" dirty="0">
                <a:solidFill>
                  <a:schemeClr val="tx1"/>
                </a:solidFill>
                <a:highlight>
                  <a:srgbClr val="FFFFFF"/>
                </a:highlight>
              </a:rPr>
              <a:t> Bring down the next digit of the dividend (if present).</a:t>
            </a:r>
            <a:endParaRPr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Char char="○"/>
            </a:pPr>
            <a:r>
              <a:rPr lang="en" b="1" dirty="0">
                <a:solidFill>
                  <a:schemeClr val="tx1"/>
                </a:solidFill>
                <a:highlight>
                  <a:srgbClr val="FFFFFF"/>
                </a:highlight>
              </a:rPr>
              <a:t>Step 5:</a:t>
            </a:r>
            <a:r>
              <a:rPr lang="en" dirty="0">
                <a:solidFill>
                  <a:schemeClr val="tx1"/>
                </a:solidFill>
                <a:highlight>
                  <a:srgbClr val="FFFFFF"/>
                </a:highlight>
              </a:rPr>
              <a:t> Repeat the same process.</a:t>
            </a:r>
            <a:endParaRPr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91440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" sz="1400" dirty="0"/>
          </a:p>
          <a:p>
            <a:pPr marL="914400" lvl="0" indent="0" algn="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 dirty="0"/>
              <a:t>[from https://</a:t>
            </a:r>
            <a:r>
              <a:rPr lang="en" sz="1200" dirty="0" err="1"/>
              <a:t>www.cuemath.com</a:t>
            </a:r>
            <a:r>
              <a:rPr lang="en" sz="1200" dirty="0"/>
              <a:t>/numbers/long-division/]</a:t>
            </a:r>
            <a:endParaRPr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Algorithm for writing a college essay</a:t>
            </a:r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02895" indent="-171450">
              <a:buSzPct val="100000"/>
            </a:pPr>
            <a:r>
              <a:rPr lang="en" sz="1200" dirty="0">
                <a:solidFill>
                  <a:schemeClr val="tx1"/>
                </a:solidFill>
              </a:rPr>
              <a:t>Data</a:t>
            </a:r>
            <a:endParaRPr sz="1200" dirty="0">
              <a:solidFill>
                <a:schemeClr val="tx1"/>
              </a:solidFill>
            </a:endParaRPr>
          </a:p>
          <a:p>
            <a:pPr marL="781685" lvl="1" indent="-171450">
              <a:buSzPct val="100000"/>
            </a:pPr>
            <a:r>
              <a:rPr lang="en" sz="1200" dirty="0">
                <a:solidFill>
                  <a:schemeClr val="tx1"/>
                </a:solidFill>
              </a:rPr>
              <a:t>Input -- ideas about your life experience and values</a:t>
            </a:r>
            <a:endParaRPr sz="1200" dirty="0">
              <a:solidFill>
                <a:schemeClr val="tx1"/>
              </a:solidFill>
            </a:endParaRPr>
          </a:p>
          <a:p>
            <a:pPr marL="781685" lvl="1" indent="-171450">
              <a:buSzPct val="100000"/>
            </a:pPr>
            <a:r>
              <a:rPr lang="en" sz="1200" dirty="0">
                <a:solidFill>
                  <a:schemeClr val="tx1"/>
                </a:solidFill>
              </a:rPr>
              <a:t>Output - finished essay</a:t>
            </a:r>
          </a:p>
          <a:p>
            <a:pPr marL="781685" lvl="1" indent="-171450">
              <a:buSzPct val="100000"/>
            </a:pPr>
            <a:r>
              <a:rPr lang="en-US" sz="1200" dirty="0">
                <a:solidFill>
                  <a:schemeClr val="tx1"/>
                </a:solidFill>
              </a:rPr>
              <a:t>[Note that we are also using </a:t>
            </a:r>
            <a:r>
              <a:rPr lang="en-US" sz="1200" b="1" dirty="0">
                <a:solidFill>
                  <a:schemeClr val="tx1"/>
                </a:solidFill>
              </a:rPr>
              <a:t>decomposition</a:t>
            </a:r>
            <a:r>
              <a:rPr lang="en-US" sz="1200" dirty="0">
                <a:solidFill>
                  <a:schemeClr val="tx1"/>
                </a:solidFill>
              </a:rPr>
              <a:t> here in creating the components of this essay.]</a:t>
            </a:r>
            <a:endParaRPr lang="en" sz="1200" dirty="0">
              <a:solidFill>
                <a:schemeClr val="tx1"/>
              </a:solidFill>
            </a:endParaRPr>
          </a:p>
          <a:p>
            <a:pPr marL="324485" indent="-171450">
              <a:buSzPct val="100000"/>
            </a:pPr>
            <a:r>
              <a:rPr lang="en" sz="1200" dirty="0">
                <a:solidFill>
                  <a:schemeClr val="tx1"/>
                </a:solidFill>
              </a:rPr>
              <a:t>Steps</a:t>
            </a:r>
            <a:endParaRPr sz="1200" dirty="0">
              <a:solidFill>
                <a:schemeClr val="tx1"/>
              </a:solidFill>
            </a:endParaRPr>
          </a:p>
          <a:p>
            <a:pPr marL="838835" indent="-228600">
              <a:lnSpc>
                <a:spcPct val="140000"/>
              </a:lnSpc>
              <a:buSzPct val="82352"/>
              <a:buFont typeface="+mj-lt"/>
              <a:buAutoNum type="arabicPeriod"/>
            </a:pPr>
            <a:r>
              <a:rPr lang="en" sz="1200" dirty="0">
                <a:solidFill>
                  <a:schemeClr val="tx1"/>
                </a:solidFill>
                <a:highlight>
                  <a:srgbClr val="FEFEFE"/>
                </a:highlight>
              </a:rPr>
              <a:t>Pick a topic</a:t>
            </a:r>
            <a:endParaRPr sz="1200" dirty="0">
              <a:solidFill>
                <a:schemeClr val="tx1"/>
              </a:solidFill>
              <a:highlight>
                <a:srgbClr val="FEFEFE"/>
              </a:highlight>
            </a:endParaRPr>
          </a:p>
          <a:p>
            <a:pPr marL="838835" indent="-228600">
              <a:lnSpc>
                <a:spcPct val="140000"/>
              </a:lnSpc>
              <a:buSzPct val="82352"/>
              <a:buFont typeface="+mj-lt"/>
              <a:buAutoNum type="arabicPeriod"/>
            </a:pPr>
            <a:r>
              <a:rPr lang="en" sz="1200" dirty="0">
                <a:solidFill>
                  <a:schemeClr val="tx1"/>
                </a:solidFill>
                <a:highlight>
                  <a:srgbClr val="FEFEFE"/>
                </a:highlight>
              </a:rPr>
              <a:t>Prepare an outline or diagram of your ideas.</a:t>
            </a:r>
            <a:endParaRPr sz="1200" dirty="0">
              <a:solidFill>
                <a:schemeClr val="tx1"/>
              </a:solidFill>
              <a:highlight>
                <a:srgbClr val="FEFEFE"/>
              </a:highlight>
            </a:endParaRPr>
          </a:p>
          <a:p>
            <a:pPr marL="838835" indent="-228600">
              <a:lnSpc>
                <a:spcPct val="140000"/>
              </a:lnSpc>
              <a:buSzPct val="82352"/>
              <a:buFont typeface="+mj-lt"/>
              <a:buAutoNum type="arabicPeriod"/>
            </a:pPr>
            <a:r>
              <a:rPr lang="en" sz="1200" dirty="0">
                <a:solidFill>
                  <a:schemeClr val="tx1"/>
                </a:solidFill>
                <a:highlight>
                  <a:srgbClr val="FEFEFE"/>
                </a:highlight>
              </a:rPr>
              <a:t>Write your thesis statement.</a:t>
            </a:r>
            <a:endParaRPr sz="1200" dirty="0">
              <a:solidFill>
                <a:schemeClr val="tx1"/>
              </a:solidFill>
              <a:highlight>
                <a:srgbClr val="FEFEFE"/>
              </a:highlight>
            </a:endParaRPr>
          </a:p>
          <a:p>
            <a:pPr marL="838835" indent="-228600">
              <a:lnSpc>
                <a:spcPct val="140000"/>
              </a:lnSpc>
              <a:buSzPct val="82352"/>
              <a:buFont typeface="+mj-lt"/>
              <a:buAutoNum type="arabicPeriod"/>
            </a:pPr>
            <a:r>
              <a:rPr lang="en" sz="1200" dirty="0">
                <a:solidFill>
                  <a:schemeClr val="tx1"/>
                </a:solidFill>
                <a:highlight>
                  <a:srgbClr val="FEFEFE"/>
                </a:highlight>
              </a:rPr>
              <a:t> Write the body.</a:t>
            </a:r>
            <a:endParaRPr sz="1200" dirty="0">
              <a:solidFill>
                <a:schemeClr val="tx1"/>
              </a:solidFill>
              <a:highlight>
                <a:srgbClr val="FEFEFE"/>
              </a:highlight>
            </a:endParaRPr>
          </a:p>
          <a:p>
            <a:pPr marL="855028" indent="-228600">
              <a:lnSpc>
                <a:spcPct val="140000"/>
              </a:lnSpc>
              <a:buClr>
                <a:srgbClr val="00334C"/>
              </a:buClr>
              <a:buSzPct val="64705"/>
              <a:buFont typeface="+mj-lt"/>
              <a:buAutoNum type="arabicPeriod"/>
            </a:pPr>
            <a:r>
              <a:rPr lang="en" sz="1200" dirty="0">
                <a:solidFill>
                  <a:schemeClr val="tx1"/>
                </a:solidFill>
                <a:highlight>
                  <a:srgbClr val="FEFEFE"/>
                </a:highlight>
              </a:rPr>
              <a:t>Write the introduction.</a:t>
            </a:r>
            <a:endParaRPr sz="1200" dirty="0">
              <a:solidFill>
                <a:schemeClr val="tx1"/>
              </a:solidFill>
              <a:highlight>
                <a:srgbClr val="FEFEFE"/>
              </a:highlight>
            </a:endParaRPr>
          </a:p>
          <a:p>
            <a:pPr marL="855028" indent="-228600">
              <a:lnSpc>
                <a:spcPct val="140000"/>
              </a:lnSpc>
              <a:buClr>
                <a:srgbClr val="00334C"/>
              </a:buClr>
              <a:buSzPct val="64705"/>
              <a:buFont typeface="+mj-lt"/>
              <a:buAutoNum type="arabicPeriod"/>
            </a:pPr>
            <a:r>
              <a:rPr lang="en" sz="1200" dirty="0">
                <a:solidFill>
                  <a:schemeClr val="tx1"/>
                </a:solidFill>
                <a:highlight>
                  <a:srgbClr val="FEFEFE"/>
                </a:highlight>
              </a:rPr>
              <a:t>Write the conclusion.</a:t>
            </a:r>
            <a:endParaRPr sz="1200" dirty="0">
              <a:solidFill>
                <a:schemeClr val="tx1"/>
              </a:solidFill>
              <a:highlight>
                <a:srgbClr val="FEFEFE"/>
              </a:highlight>
            </a:endParaRPr>
          </a:p>
          <a:p>
            <a:pPr marL="855028" indent="-228600">
              <a:lnSpc>
                <a:spcPct val="140000"/>
              </a:lnSpc>
              <a:buClr>
                <a:srgbClr val="00334C"/>
              </a:buClr>
              <a:buSzPct val="64705"/>
              <a:buFont typeface="+mj-lt"/>
              <a:buAutoNum type="arabicPeriod"/>
            </a:pPr>
            <a:r>
              <a:rPr lang="en" sz="1200" dirty="0">
                <a:solidFill>
                  <a:schemeClr val="tx1"/>
                </a:solidFill>
                <a:highlight>
                  <a:srgbClr val="FEFEFE"/>
                </a:highlight>
              </a:rPr>
              <a:t>Add the finishing touches.</a:t>
            </a:r>
            <a:endParaRPr sz="1200" dirty="0">
              <a:solidFill>
                <a:schemeClr val="tx1"/>
              </a:solidFill>
              <a:highlight>
                <a:srgbClr val="FEFEFE"/>
              </a:highlight>
            </a:endParaRPr>
          </a:p>
          <a:p>
            <a:pPr marL="914400" indent="0" algn="r">
              <a:spcBef>
                <a:spcPts val="400"/>
              </a:spcBef>
              <a:buNone/>
            </a:pPr>
            <a:r>
              <a:rPr lang="en-US" sz="1000" dirty="0">
                <a:solidFill>
                  <a:schemeClr val="tx1"/>
                </a:solidFill>
                <a:highlight>
                  <a:srgbClr val="FEFEFE"/>
                </a:highlight>
              </a:rPr>
              <a:t>Steps [From: https://</a:t>
            </a:r>
            <a:r>
              <a:rPr lang="en-US" sz="1000" dirty="0" err="1">
                <a:solidFill>
                  <a:schemeClr val="tx1"/>
                </a:solidFill>
                <a:highlight>
                  <a:srgbClr val="FEFEFE"/>
                </a:highlight>
              </a:rPr>
              <a:t>www.fastweb.com</a:t>
            </a:r>
            <a:r>
              <a:rPr lang="en-US" sz="1000" dirty="0">
                <a:solidFill>
                  <a:schemeClr val="tx1"/>
                </a:solidFill>
                <a:highlight>
                  <a:srgbClr val="FEFEFE"/>
                </a:highlight>
              </a:rPr>
              <a:t>/student-life/articles/essay-tips-7-tips-on-writing-an-effective-essay]</a:t>
            </a:r>
            <a:endParaRPr sz="1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Description of Steps</a:t>
            </a:r>
            <a:endParaRPr dirty="0"/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200" dirty="0">
                <a:solidFill>
                  <a:schemeClr val="tx1"/>
                </a:solidFill>
              </a:rPr>
              <a:t>Note that in each of these examples, there is an order to the steps.</a:t>
            </a:r>
            <a:endParaRPr sz="1200" dirty="0">
              <a:solidFill>
                <a:schemeClr val="tx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200" dirty="0">
                <a:solidFill>
                  <a:schemeClr val="tx1"/>
                </a:solidFill>
              </a:rPr>
              <a:t>That is, there is a first step, a second step, etc.</a:t>
            </a:r>
            <a:endParaRPr sz="12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200" dirty="0">
                <a:solidFill>
                  <a:schemeClr val="tx1"/>
                </a:solidFill>
              </a:rPr>
              <a:t>The steps of an algorithm can have three forms.</a:t>
            </a:r>
            <a:endParaRPr sz="1200" dirty="0">
              <a:solidFill>
                <a:schemeClr val="tx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200" dirty="0">
                <a:solidFill>
                  <a:schemeClr val="tx1"/>
                </a:solidFill>
              </a:rPr>
              <a:t>Sequence: complete the steps in order starting with step #1.</a:t>
            </a:r>
            <a:endParaRPr sz="1200" dirty="0">
              <a:solidFill>
                <a:schemeClr val="tx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200" dirty="0">
                <a:solidFill>
                  <a:schemeClr val="tx1"/>
                </a:solidFill>
              </a:rPr>
              <a:t>Selection: there can be a choice based on some criteria</a:t>
            </a:r>
            <a:endParaRPr sz="1200" dirty="0">
              <a:solidFill>
                <a:schemeClr val="tx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200" dirty="0">
                <a:solidFill>
                  <a:schemeClr val="tx1"/>
                </a:solidFill>
              </a:rPr>
              <a:t>Repetition: repeat a set of steps a specific number of times or until a criterion is reached</a:t>
            </a:r>
            <a:endParaRPr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Selection</a:t>
            </a:r>
            <a:endParaRPr/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200" dirty="0">
                <a:solidFill>
                  <a:schemeClr val="tx1"/>
                </a:solidFill>
              </a:rPr>
              <a:t>Selection involves make a choice:</a:t>
            </a:r>
            <a:endParaRPr sz="1200" dirty="0">
              <a:solidFill>
                <a:schemeClr val="tx1"/>
              </a:solidFill>
            </a:endParaRPr>
          </a:p>
          <a:p>
            <a: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200" dirty="0">
                <a:solidFill>
                  <a:schemeClr val="tx1"/>
                </a:solidFill>
              </a:rPr>
              <a:t>This is not an arbitrary choice, but one based on some criterion</a:t>
            </a:r>
            <a:endParaRPr sz="1200" dirty="0">
              <a:solidFill>
                <a:schemeClr val="tx1"/>
              </a:solidFill>
            </a:endParaRPr>
          </a:p>
          <a:p>
            <a: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200" dirty="0">
                <a:solidFill>
                  <a:schemeClr val="tx1"/>
                </a:solidFill>
              </a:rPr>
              <a:t>Note that in the last step of the cake recipe, is the instruction “Trim the tops of the cakes with a long serrated knife to make them level, if desired.”</a:t>
            </a:r>
            <a:endParaRPr sz="1200" dirty="0">
              <a:solidFill>
                <a:schemeClr val="tx1"/>
              </a:solidFill>
            </a:endParaRPr>
          </a:p>
          <a:p>
            <a: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 sz="1200" dirty="0">
                <a:solidFill>
                  <a:schemeClr val="tx1"/>
                </a:solidFill>
              </a:rPr>
              <a:t>We have a choice to trim the tops or not</a:t>
            </a:r>
            <a:endParaRPr sz="1200" dirty="0">
              <a:solidFill>
                <a:schemeClr val="tx1"/>
              </a:solidFill>
            </a:endParaRPr>
          </a:p>
          <a:p>
            <a: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 sz="1200" dirty="0">
                <a:solidFill>
                  <a:schemeClr val="tx1"/>
                </a:solidFill>
              </a:rPr>
              <a:t>The criterion in this case is our “desire”</a:t>
            </a:r>
            <a:endParaRPr sz="12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0AE4C0B-68FE-794D-89C0-57CB0B3AB41C}" vid="{6C83F9D0-299B-EC4F-896E-CED22BEE7FCE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 Modules Template</Template>
  <TotalTime>53</TotalTime>
  <Words>805</Words>
  <Application>Microsoft Macintosh PowerPoint</Application>
  <PresentationFormat>On-screen Show (16:9)</PresentationFormat>
  <Paragraphs>82</Paragraphs>
  <Slides>9</Slides>
  <Notes>8</Notes>
  <HiddenSlides>0</HiddenSlides>
  <MMClips>1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Simple Light</vt:lpstr>
      <vt:lpstr>Algorithms and Algorithmic Thinking</vt:lpstr>
      <vt:lpstr>What is an Algorithm</vt:lpstr>
      <vt:lpstr>Algorithm</vt:lpstr>
      <vt:lpstr>Components</vt:lpstr>
      <vt:lpstr>Cake Recipe Example </vt:lpstr>
      <vt:lpstr>Steps in Long Division</vt:lpstr>
      <vt:lpstr>Algorithm for writing a college essay</vt:lpstr>
      <vt:lpstr>Description of Steps</vt:lpstr>
      <vt:lpstr>Selection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Algorithms and Algorithmic Thinking</dc:title>
  <cp:lastModifiedBy>Govreau, Cynthia Louise Ms.</cp:lastModifiedBy>
  <cp:revision>4</cp:revision>
  <dcterms:modified xsi:type="dcterms:W3CDTF">2022-06-13T17:28:47Z</dcterms:modified>
</cp:coreProperties>
</file>