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66" r:id="rId5"/>
    <p:sldId id="260" r:id="rId6"/>
    <p:sldId id="261" r:id="rId7"/>
    <p:sldId id="262" r:id="rId8"/>
    <p:sldId id="264" r:id="rId9"/>
    <p:sldId id="265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97"/>
    <p:restoredTop sz="94674"/>
  </p:normalViewPr>
  <p:slideViewPr>
    <p:cSldViewPr snapToGrid="0">
      <p:cViewPr varScale="1">
        <p:scale>
          <a:sx n="128" d="100"/>
          <a:sy n="128" d="100"/>
        </p:scale>
        <p:origin x="176" y="6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04b23f345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04b23f345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04b23f345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04b23f3453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04b23f3453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04b23f3453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04b23f3453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04b23f3453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104b23f3453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104b23f3453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04b23f3453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04b23f3453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104b23f3453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104b23f3453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5" name="Google Shape;54;p13">
            <a:extLst>
              <a:ext uri="{FF2B5EF4-FFF2-40B4-BE49-F238E27FC236}">
                <a16:creationId xmlns:a16="http://schemas.microsoft.com/office/drawing/2014/main" id="{6B314C33-088D-D43E-8AAD-15351116A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-697930"/>
            <a:ext cx="9144000" cy="609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37814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120078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7469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pic>
        <p:nvPicPr>
          <p:cNvPr id="4" name="Google Shape;54;p13">
            <a:extLst>
              <a:ext uri="{FF2B5EF4-FFF2-40B4-BE49-F238E27FC236}">
                <a16:creationId xmlns:a16="http://schemas.microsoft.com/office/drawing/2014/main" id="{50884632-2FE7-D754-2A6C-A480AC452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>
          <a:blip r:embed="rId2">
            <a:alphaModFix amt="31000"/>
          </a:blip>
          <a:stretch>
            <a:fillRect/>
          </a:stretch>
        </p:blipFill>
        <p:spPr>
          <a:xfrm>
            <a:off x="0" y="-697930"/>
            <a:ext cx="9144000" cy="60922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6678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73834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87918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016994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46115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9172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528952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70325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9801158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1.xml"/><Relationship Id="rId1" Type="http://schemas.openxmlformats.org/officeDocument/2006/relationships/video" Target="https://www.youtube.com/embed/jV-7Hy-PF2Q?feature=oembed" TargetMode="External"/><Relationship Id="rId6" Type="http://schemas.openxmlformats.org/officeDocument/2006/relationships/image" Target="../media/image3.jpeg"/><Relationship Id="rId5" Type="http://schemas.openxmlformats.org/officeDocument/2006/relationships/image" Target="../media/image2.png"/><Relationship Id="rId4" Type="http://schemas.openxmlformats.org/officeDocument/2006/relationships/hyperlink" Target="https://mistreamnet.eduvision.tv/Share.aspx?q=CT1wecDsedCcohjT5FTG8Q%253d%253d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Abstraction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Abstraction resources</a:t>
            </a:r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Focusing on the important aspects of a situation by ignoring unimportant details.</a:t>
            </a:r>
            <a:endParaRPr sz="1200" dirty="0">
              <a:solidFill>
                <a:srgbClr val="231F20"/>
              </a:solidFill>
              <a:highlight>
                <a:schemeClr val="lt1"/>
              </a:highlight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Good videos about abstraction</a:t>
            </a: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9144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" name="Picture 2" descr="Links to video on Abstraction">
            <a:hlinkClick r:id="rId4"/>
            <a:extLst>
              <a:ext uri="{FF2B5EF4-FFF2-40B4-BE49-F238E27FC236}">
                <a16:creationId xmlns:a16="http://schemas.microsoft.com/office/drawing/2014/main" id="{94FF9E51-79D3-9543-2CFE-FF68CD98D0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504" y="2571750"/>
            <a:ext cx="2518622" cy="1734553"/>
          </a:xfrm>
          <a:prstGeom prst="rect">
            <a:avLst/>
          </a:prstGeom>
        </p:spPr>
      </p:pic>
      <p:pic>
        <p:nvPicPr>
          <p:cNvPr id="4" name="Online Media 3" descr="Abstraction - Computational Thinking">
            <a:hlinkClick r:id="" action="ppaction://media"/>
            <a:extLst>
              <a:ext uri="{FF2B5EF4-FFF2-40B4-BE49-F238E27FC236}">
                <a16:creationId xmlns:a16="http://schemas.microsoft.com/office/drawing/2014/main" id="{D3FFA529-0CFE-0A1D-D5AC-1B5E7C3B0E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4844751" y="2571750"/>
            <a:ext cx="3080049" cy="17402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body" idx="1"/>
          </p:nvPr>
        </p:nvSpPr>
        <p:spPr>
          <a:xfrm>
            <a:off x="311700" y="1182399"/>
            <a:ext cx="8787550" cy="38179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An abstraction can be thought of as a </a:t>
            </a:r>
            <a:r>
              <a:rPr lang="en" b="1" i="1" dirty="0"/>
              <a:t>model</a:t>
            </a:r>
            <a:r>
              <a:rPr lang="en" dirty="0"/>
              <a:t>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Examples: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The double helix model of DNA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 map of the subway system in Boston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 curriculum map for a major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 general description of how to do long division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 political map</a:t>
            </a:r>
            <a:endParaRPr dirty="0"/>
          </a:p>
        </p:txBody>
      </p:sp>
      <p:cxnSp>
        <p:nvCxnSpPr>
          <p:cNvPr id="76" name="Google Shape;76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77312" y="3011557"/>
            <a:ext cx="0" cy="203368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5" name="Google Shape;75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477732" y="2243958"/>
            <a:ext cx="1007314" cy="437462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74" name="Google Shape;74;p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3915600" y="1687025"/>
            <a:ext cx="1844306" cy="348338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3" name="Google Shape;73;p15" descr="Map of the United States showing all 50 states"/>
          <p:cNvSpPr txBox="1"/>
          <p:nvPr/>
        </p:nvSpPr>
        <p:spPr>
          <a:xfrm>
            <a:off x="582499" y="4452175"/>
            <a:ext cx="30186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https://</a:t>
            </a:r>
            <a:r>
              <a:rPr lang="en" sz="1000" dirty="0" err="1"/>
              <a:t>www.remc.org</a:t>
            </a:r>
            <a:r>
              <a:rPr lang="en" sz="1000" dirty="0"/>
              <a:t>/21Things4Students/21/21-computational-thinking/q4-abstraction/</a:t>
            </a:r>
            <a:endParaRPr sz="1000" dirty="0"/>
          </a:p>
        </p:txBody>
      </p:sp>
      <p:pic>
        <p:nvPicPr>
          <p:cNvPr id="72" name="Google Shape;72;p15" descr="Map of United States showing as political map which only includes the states and no topograph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4537" y="3214925"/>
            <a:ext cx="1914525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5"/>
          <p:cNvSpPr txBox="1"/>
          <p:nvPr/>
        </p:nvSpPr>
        <p:spPr>
          <a:xfrm>
            <a:off x="7108759" y="3390584"/>
            <a:ext cx="1723541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https://</a:t>
            </a:r>
            <a:r>
              <a:rPr lang="en" sz="1000" dirty="0" err="1"/>
              <a:t>www.pinterest.com</a:t>
            </a:r>
            <a:r>
              <a:rPr lang="en" sz="1000" dirty="0"/>
              <a:t>/pin/107030928614088159/</a:t>
            </a:r>
            <a:endParaRPr sz="1000" dirty="0"/>
          </a:p>
        </p:txBody>
      </p:sp>
      <p:pic>
        <p:nvPicPr>
          <p:cNvPr id="70" name="Google Shape;70;p15" descr="Map of Boston subway system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0368" y="2681420"/>
            <a:ext cx="2519325" cy="2318925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7061387" y="1040525"/>
            <a:ext cx="1556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dirty="0"/>
              <a:t>https://</a:t>
            </a:r>
            <a:r>
              <a:rPr lang="en" sz="1000" dirty="0" err="1"/>
              <a:t>www.pinterest.com</a:t>
            </a:r>
            <a:r>
              <a:rPr lang="en" sz="1000" dirty="0"/>
              <a:t>/pin/153826143494808154/</a:t>
            </a:r>
            <a:endParaRPr sz="1000" dirty="0"/>
          </a:p>
        </p:txBody>
      </p:sp>
      <p:pic>
        <p:nvPicPr>
          <p:cNvPr id="68" name="Google Shape;68;p15" descr="Double Helix Model of DNA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71224" y="18450"/>
            <a:ext cx="1376075" cy="2454375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Abstraction - Model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C66E8-7842-74F4-1AC9-0CF5CEAC5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" dirty="0">
                <a:solidFill>
                  <a:schemeClr val="dk2"/>
                </a:solidFill>
              </a:rPr>
              <a:t>Key in Abstraction : deciding what is important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97AC26-1522-263D-7DC9-3BAE0B9530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dirty="0"/>
              <a:t>Note that abstraction involves focusing on the </a:t>
            </a:r>
            <a:r>
              <a:rPr lang="en-US" b="1" i="1" dirty="0"/>
              <a:t>important</a:t>
            </a:r>
            <a:r>
              <a:rPr lang="en-US" dirty="0"/>
              <a:t> aspects of a situation/problem/design </a:t>
            </a:r>
          </a:p>
          <a:p>
            <a:pPr lvl="1"/>
            <a:r>
              <a:rPr lang="en-US" dirty="0"/>
              <a:t>And </a:t>
            </a:r>
            <a:r>
              <a:rPr lang="en-US" b="1" i="1" dirty="0"/>
              <a:t>ignoring</a:t>
            </a:r>
            <a:r>
              <a:rPr lang="en-US" dirty="0"/>
              <a:t> the </a:t>
            </a:r>
            <a:r>
              <a:rPr lang="en-US" b="1" i="1" dirty="0"/>
              <a:t>unimportant </a:t>
            </a:r>
            <a:r>
              <a:rPr lang="en-US" dirty="0"/>
              <a:t>details</a:t>
            </a:r>
          </a:p>
          <a:p>
            <a:pPr lvl="0"/>
            <a:r>
              <a:rPr lang="en-US" dirty="0"/>
              <a:t>But the aspect that are important or unimportant depend on the context</a:t>
            </a:r>
          </a:p>
          <a:p>
            <a:pPr lvl="0"/>
            <a:r>
              <a:rPr lang="en-US" dirty="0"/>
              <a:t>Example:  Consider the problem of building a house</a:t>
            </a:r>
          </a:p>
          <a:p>
            <a:pPr lvl="1"/>
            <a:r>
              <a:rPr lang="en-US" dirty="0"/>
              <a:t>What kind of information does a plumber need to know in building the house?</a:t>
            </a:r>
          </a:p>
          <a:p>
            <a:pPr lvl="2"/>
            <a:r>
              <a:rPr lang="en-US" dirty="0"/>
              <a:t>The details of the where the sinks go, where the water lines enter the house, where the sewer lines leave the house are important.</a:t>
            </a:r>
          </a:p>
          <a:p>
            <a:pPr lvl="2"/>
            <a:r>
              <a:rPr lang="en-US" dirty="0"/>
              <a:t>Also, know the size of the water pipes and sewer pipes are important details.</a:t>
            </a:r>
          </a:p>
          <a:p>
            <a:pPr lvl="1"/>
            <a:r>
              <a:rPr lang="en-US" dirty="0"/>
              <a:t>What kinds of information can the plumber ignore?</a:t>
            </a:r>
          </a:p>
          <a:p>
            <a:pPr lvl="2"/>
            <a:r>
              <a:rPr lang="en-US" dirty="0"/>
              <a:t>The location of all of the electrical outlets, the location and size of all of the other cabinets in the kitchen and bath, the number and size of bedrooms, etc.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374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Abstraction Example</a:t>
            </a: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What do you say if someone asks you “what did you do this weekend”?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You don’t provide a minute-by-minute description or even the hour-by-hour detail.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You might abstract to a day-by-day model: on Friday, I drove home after class, on Saturday, I went to my sister’s soccer game, and on Sunday, had lunch with my family and drove back to school.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Alternatively, if a friend at school with whom you are doing a school project, you might report that on Friday, I went uptown with some friends, but I worked on the project all Saturday afternoon, and again Sunday afternoon and evening.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Note that, with either answer, you are ignoring a lot of details.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Also, note that the things that are important and not ignored depend on the context.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Exercises</a:t>
            </a:r>
            <a:endParaRPr/>
          </a:p>
        </p:txBody>
      </p:sp>
      <p:sp>
        <p:nvSpPr>
          <p:cNvPr id="94" name="Google Shape;94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Write a summary of the book War and Peace. 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This is a very long book.  What are the important items that you should cover?  What details can you ignore?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What if this were for a history class in which the purpose is to set the story in its historical context?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What if this summary was for an anthropology or psychology class where the purpose was to understand human nature?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If you are trying to students in a beginning biology class understand the differences among the various species?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For example, what is an </a:t>
            </a:r>
            <a:r>
              <a:rPr lang="en" i="1" dirty="0"/>
              <a:t>animal</a:t>
            </a:r>
            <a:r>
              <a:rPr lang="en" dirty="0"/>
              <a:t>? Or what is a </a:t>
            </a:r>
            <a:r>
              <a:rPr lang="en" i="1" dirty="0"/>
              <a:t>plant</a:t>
            </a:r>
            <a:r>
              <a:rPr lang="en" dirty="0"/>
              <a:t>?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dirty="0"/>
              <a:t>To answer these questions, you might examine examples and look for things that they have in common.  Then you would abstract from that.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lvl="0"/>
            <a:r>
              <a:rPr lang="en" dirty="0"/>
              <a:t>Types of abstraction</a:t>
            </a:r>
            <a:endParaRPr dirty="0"/>
          </a:p>
        </p:txBody>
      </p:sp>
      <p:sp>
        <p:nvSpPr>
          <p:cNvPr id="100" name="Google Shape;100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/>
            <a:r>
              <a:rPr lang="en-US" dirty="0">
                <a:hlinkClick r:id="" action="ppaction://hlinkshowjump?jump=nextslide"/>
              </a:rPr>
              <a:t>Procedural abstraction</a:t>
            </a:r>
            <a:endParaRPr lang="en-US" dirty="0"/>
          </a:p>
          <a:p>
            <a:pPr lvl="0"/>
            <a:r>
              <a:rPr lang="en-US" dirty="0">
                <a:hlinkClick r:id="" action="ppaction://hlinkshowjump?jump=lastslide"/>
              </a:rPr>
              <a:t>Data abstraction</a:t>
            </a:r>
            <a:endParaRPr lang="en"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Note that the process of abstraction, may (often) involves decomposition or pattern recognition.</a:t>
            </a:r>
            <a:endParaRPr dirty="0"/>
          </a:p>
          <a:p>
            <a:pPr lvl="1" indent="-342900">
              <a:buSzPts val="1800"/>
              <a:buChar char="●"/>
            </a:pPr>
            <a:r>
              <a:rPr lang="en" dirty="0"/>
              <a:t>For example, in writing a summary of the novel War and Peace, you may need to decompose the details into categories - such as characters, settings, time sequence, etc.</a:t>
            </a:r>
            <a:endParaRPr dirty="0"/>
          </a:p>
          <a:p>
            <a:pPr lvl="1" indent="-342900">
              <a:buSzPts val="1800"/>
              <a:buChar char="●"/>
            </a:pPr>
            <a:r>
              <a:rPr lang="en" dirty="0"/>
              <a:t>To answer the question of how to define the term abstraction </a:t>
            </a:r>
            <a:r>
              <a:rPr lang="en" b="1" i="1" dirty="0"/>
              <a:t>animal</a:t>
            </a:r>
            <a:r>
              <a:rPr lang="en" dirty="0"/>
              <a:t>, you may want to look at examples to see what characteristics they have in common.</a:t>
            </a:r>
            <a:endParaRPr dirty="0"/>
          </a:p>
          <a:p>
            <a:pPr lvl="2">
              <a:buChar char="○"/>
            </a:pPr>
            <a:r>
              <a:rPr lang="en" dirty="0"/>
              <a:t>That is, what patterns do you see?</a:t>
            </a:r>
          </a:p>
          <a:p>
            <a:pPr indent="-317500">
              <a:buSzPts val="1400"/>
              <a:buChar char="○"/>
            </a:pPr>
            <a:endParaRPr lang="e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Procedural abstraction</a:t>
            </a:r>
            <a:endParaRPr/>
          </a:p>
        </p:txBody>
      </p:sp>
      <p:sp>
        <p:nvSpPr>
          <p:cNvPr id="112" name="Google Shape;112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Abstracting away the details of a process for doing something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Example from mathematics: 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Here are some specific (not abstracted) computations:  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(2 + 3) x 5</a:t>
            </a:r>
            <a:endParaRPr/>
          </a:p>
          <a:p>
            <a:pPr marL="1371600" lvl="2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■"/>
            </a:pPr>
            <a:r>
              <a:rPr lang="en"/>
              <a:t>(7 + 10) x 100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And here is a procedural abstraction for these: (a + b) x c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Example from baking: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To bake a cake, you put the ingredients into a bowl, mix them thoroughly, pour this mixture into a baking pan, bake it for the required time.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Note that this is an abstraction of the process that applies to many different types of cakes.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The details of what ingredients, how much of each ingredient, and the time to bake are not given in this abstraction.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 abstraction</a:t>
            </a:r>
            <a:endParaRPr/>
          </a:p>
        </p:txBody>
      </p:sp>
      <p:sp>
        <p:nvSpPr>
          <p:cNvPr id="118" name="Google Shape;118;p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Simplifying a collection of data in a way that captures the essence of the data without the details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Example: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school may keep a large number of attributes about each student in the school (name, address, grades, test scores, etc.)  We abstract this as the </a:t>
            </a:r>
            <a:r>
              <a:rPr lang="en" b="1" i="1"/>
              <a:t>student record</a:t>
            </a:r>
            <a:r>
              <a:rPr lang="en"/>
              <a:t>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When discussing the weather for a particular day, the detail includes the high and low temperatures, the relative humidity, wind speed and direction.  We refer to this collection of data as the abstraction </a:t>
            </a:r>
            <a:r>
              <a:rPr lang="en" b="1" i="1"/>
              <a:t>today’s weather</a:t>
            </a:r>
            <a:r>
              <a:rPr lang="en"/>
              <a:t>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Boston metro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0AE4C0B-68FE-794D-89C0-57CB0B3AB41C}" vid="{6C83F9D0-299B-EC4F-896E-CED22BEE7FCE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CS Modules Template</Template>
  <TotalTime>32</TotalTime>
  <Words>873</Words>
  <Application>Microsoft Macintosh PowerPoint</Application>
  <PresentationFormat>On-screen Show (16:9)</PresentationFormat>
  <Paragraphs>64</Paragraphs>
  <Slides>9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Simple Light</vt:lpstr>
      <vt:lpstr>Abstraction</vt:lpstr>
      <vt:lpstr>Abstraction resources</vt:lpstr>
      <vt:lpstr>Abstraction - Model</vt:lpstr>
      <vt:lpstr>Key in Abstraction : deciding what is important</vt:lpstr>
      <vt:lpstr>Abstraction Example</vt:lpstr>
      <vt:lpstr>Exercises</vt:lpstr>
      <vt:lpstr>Types of abstraction</vt:lpstr>
      <vt:lpstr>Procedural abstraction</vt:lpstr>
      <vt:lpstr>Data abstraction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Abstraction</dc:title>
  <cp:lastModifiedBy>Govreau, Cynthia Louise Ms.</cp:lastModifiedBy>
  <cp:revision>8</cp:revision>
  <dcterms:modified xsi:type="dcterms:W3CDTF">2022-06-13T16:05:49Z</dcterms:modified>
</cp:coreProperties>
</file>