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Merriweather" pitchFamily="2" charset="77"/>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7"/>
    <p:restoredTop sz="94674"/>
  </p:normalViewPr>
  <p:slideViewPr>
    <p:cSldViewPr snapToGrid="0">
      <p:cViewPr varScale="1">
        <p:scale>
          <a:sx n="159" d="100"/>
          <a:sy n="159" d="100"/>
        </p:scale>
        <p:origin x="49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b622ee829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b622ee82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b622ee829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b622ee82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b622ee829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b622ee82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b622ee829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b622ee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b622ee829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b622ee82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b622ee829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b622ee82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b622ee829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b622ee82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b622ee829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b622ee82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b622ee829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b622ee82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b622ee829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b622ee82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b622ee8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b622ee8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fb622ee829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fb622ee82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b622ee829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fb622ee82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b622ee829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b622ee829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b622ee829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b622ee82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b622ee829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b622ee829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b622ee829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b622ee829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fcb56713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fcb56713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cb567138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cb567138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b622ee82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b622ee82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2996615e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2996615e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b622ee829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b622ee82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b622ee829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b622ee829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22996615e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22996615e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b622ee82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b622ee82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b622ee82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b622ee82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quip.learning.com/decomposition-computational-think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quip.learning.com/decomposition-computational-think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quip.learning.com/computational-thinking" TargetMode="External"/><Relationship Id="rId7" Type="http://schemas.openxmlformats.org/officeDocument/2006/relationships/hyperlink" Target="https://www.britannica.com/technology/pattern-recognition-computer-scienc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britannica.com/science/computer-science" TargetMode="External"/><Relationship Id="rId5" Type="http://schemas.openxmlformats.org/officeDocument/2006/relationships/hyperlink" Target="https://equip.learning.com/pattern-recognition-computational-thinking/" TargetMode="External"/><Relationship Id="rId4" Type="http://schemas.openxmlformats.org/officeDocument/2006/relationships/hyperlink" Target="https://equip.learning.com/author/anna-mcveigh-murph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aily.com/releases/2016/05/160505222938.ht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equip.learning.com/pattern-recognition-computational-thinking/" TargetMode="External"/><Relationship Id="rId4" Type="http://schemas.openxmlformats.org/officeDocument/2006/relationships/hyperlink" Target="https://equip.learning.com/author/anna-mcveigh-murph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quip.learning.com/author/anna-mcveigh-murphy"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equip.learning.com/pattern-recognition-computational-think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bc.co.uk/bitesize/guides/zttrcdm/revision/1"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equip.learning.com/abstraction-computational-thinking/%5D" TargetMode="External"/><Relationship Id="rId5" Type="http://schemas.openxmlformats.org/officeDocument/2006/relationships/hyperlink" Target="https://equip.learning.com/author/anna-mcveigh-murphy" TargetMode="External"/><Relationship Id="rId4" Type="http://schemas.openxmlformats.org/officeDocument/2006/relationships/hyperlink" Target="https://equip.learning.com/computational-think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quip.learning.com/author/anna-mcveigh-murph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equip.learning.com/abstraction-computational-thinking/%5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quip.learning.com/author/anna-mcveigh-murph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equip.learning.com/abstraction-computational-think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edium.com/tech-based-teaching/if-curious-then-learn-a-brief-intro-to-algorithmic-thinking-ba683bf44994"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www.youtube.com/watch?v=uvsQPXJaul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quip.learning.com/computational-thinking-algorithmic-thinking-design-thinkin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equip.learning.com/algorithmic-thinking-computational-thinking/" TargetMode="External"/><Relationship Id="rId5" Type="http://schemas.openxmlformats.org/officeDocument/2006/relationships/hyperlink" Target="https://equip.learning.com/author/anna-mcveigh-murphy" TargetMode="External"/><Relationship Id="rId4" Type="http://schemas.openxmlformats.org/officeDocument/2006/relationships/hyperlink" Target="https://equip.learning.com/computational-think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Edsger_Dijkstr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www.upne.com/1512601015.html" TargetMode="External"/><Relationship Id="rId4" Type="http://schemas.openxmlformats.org/officeDocument/2006/relationships/hyperlink" Target="https://en.wikipedia.org/wiki/Computer_science#Epistemology_of_computer_scien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teachermagazine.com/au_en/articles/teacher-qa-algorithmic-thinkin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cs4fn.org/computationalthinking/algorithmicthinking.php"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giphy.com/gifs/90s-dnc-1996-l2JdZoXM0nU5q5jP2?utm_source=iframe&amp;utm_medium=embed&amp;utm_campaign=Embeds&amp;utm_term=https%3A%2F%2Fequip.learning.com%2Falgorithmic-thinking-computational-thinking%2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equip.learning.com/algorithmic-thinking-computational-thinking/" TargetMode="External"/><Relationship Id="rId4" Type="http://schemas.openxmlformats.org/officeDocument/2006/relationships/hyperlink" Target="https://equip.learning.com/author/anna-mcveigh-murph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sforca.org/computer-science-skills-computational-thinking-explained/"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twitter.com/share?text=News%20from%20CSforCA,&amp;hashtags=CSforCA&amp;url=https://csforca.org/computer-science-skills-computational-thinking-explained/" TargetMode="External"/><Relationship Id="rId4" Type="http://schemas.openxmlformats.org/officeDocument/2006/relationships/hyperlink" Target="https://k12cs.org/wp-content/uploads/2016/09/K%E2%80%9312-Computer-Science-Framework.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k12cs.org/wp-content/uploads/2016/09/K%E2%80%9312-Computer-Science-Framework.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quip.learning.com/author/anna-mcveigh-murphy"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equip.learning.com/algorithmic-thinking-computational-thinki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s.cmu.edu/~CompThink/resources/TheLinkWing.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digitalpromise.org/initiative/computational-thinking/computational-thinking-for-next-generation-science/what-is-computational-thinkin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nN6vyxa8l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cdn.iste.org/www-root/ct-documents/computational-thinking-operational-definition-flyer.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dn.iste.org/www-root/ct-documents/computational-thinking-operational-definition-flyer.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igitalpromise.org/initiative/computational-thinking/ct-pathways-toolkit/about-computational-think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gettingsmart.com/2018/03/18/early-learning-strategies-for-developing-computational-thinking-skill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k12cs.org/computational-think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quip.learning.com/computational-think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equip.learning.com/decomposition-computational-thinking/" TargetMode="External"/><Relationship Id="rId4" Type="http://schemas.openxmlformats.org/officeDocument/2006/relationships/hyperlink" Target="https://equip.learning.com/author/anna-mcveigh-murph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a:extLst>
              <a:ext uri="{C183D7F6-B498-43B3-948B-1728B52AA6E4}">
                <adec:decorative xmlns:adec="http://schemas.microsoft.com/office/drawing/2017/decorative" val="1"/>
              </a:ext>
            </a:extLst>
          </p:cNvPr>
          <p:cNvPicPr preferRelativeResize="0"/>
          <p:nvPr/>
        </p:nvPicPr>
        <p:blipFill>
          <a:blip r:embed="rId3">
            <a:alphaModFix amt="31000"/>
          </a:blip>
          <a:stretch>
            <a:fillRect/>
          </a:stretch>
        </p:blipFill>
        <p:spPr>
          <a:xfrm>
            <a:off x="0" y="-705951"/>
            <a:ext cx="9144000" cy="6092225"/>
          </a:xfrm>
          <a:prstGeom prst="rect">
            <a:avLst/>
          </a:prstGeom>
          <a:noFill/>
          <a:ln>
            <a:noFill/>
          </a:ln>
        </p:spPr>
      </p:pic>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Computer Science and Computational Thinking</a:t>
            </a:r>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Introduction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a:solidFill>
            <a:schemeClr val="lt2"/>
          </a:solidFill>
        </p:spPr>
        <p:txBody>
          <a:bodyPr spcFirstLastPara="1" wrap="square" lIns="91425" tIns="91425" rIns="91425" bIns="91425" anchor="t" anchorCtr="0">
            <a:normAutofit/>
          </a:bodyPr>
          <a:lstStyle/>
          <a:p>
            <a:pPr marL="0" lvl="0" indent="0" algn="l" rtl="0">
              <a:spcBef>
                <a:spcPts val="0"/>
              </a:spcBef>
              <a:spcAft>
                <a:spcPts val="1000"/>
              </a:spcAft>
              <a:buClr>
                <a:schemeClr val="dk1"/>
              </a:buClr>
              <a:buSzPts val="1100"/>
              <a:buFont typeface="Arial"/>
              <a:buNone/>
            </a:pPr>
            <a:r>
              <a:rPr lang="en" sz="2500"/>
              <a:t>Examples of Decomposition in Everyday Life </a:t>
            </a:r>
            <a:endParaRPr sz="1950"/>
          </a:p>
        </p:txBody>
      </p:sp>
      <p:sp>
        <p:nvSpPr>
          <p:cNvPr id="113" name="Google Shape;113;p22"/>
          <p:cNvSpPr txBox="1">
            <a:spLocks noGrp="1"/>
          </p:cNvSpPr>
          <p:nvPr>
            <p:ph type="body" idx="1"/>
          </p:nvPr>
        </p:nvSpPr>
        <p:spPr>
          <a:xfrm>
            <a:off x="311700" y="1152475"/>
            <a:ext cx="8520600" cy="3633000"/>
          </a:xfrm>
          <a:prstGeom prst="rect">
            <a:avLst/>
          </a:prstGeom>
          <a:solidFill>
            <a:schemeClr val="lt1"/>
          </a:solidFill>
        </p:spPr>
        <p:txBody>
          <a:bodyPr spcFirstLastPara="1" wrap="square" lIns="91425" tIns="91425" rIns="91425" bIns="91425" anchor="t" anchorCtr="0">
            <a:noAutofit/>
          </a:bodyPr>
          <a:lstStyle/>
          <a:p>
            <a:pPr marL="0" lvl="0" indent="0" algn="l" rtl="0">
              <a:lnSpc>
                <a:spcPct val="140000"/>
              </a:lnSpc>
              <a:spcBef>
                <a:spcPts val="300"/>
              </a:spcBef>
              <a:spcAft>
                <a:spcPts val="0"/>
              </a:spcAft>
              <a:buClr>
                <a:schemeClr val="dk1"/>
              </a:buClr>
              <a:buSzPts val="1100"/>
              <a:buFont typeface="Arial"/>
              <a:buNone/>
            </a:pPr>
            <a:r>
              <a:rPr lang="en" sz="1200">
                <a:solidFill>
                  <a:schemeClr val="dk1"/>
                </a:solidFill>
                <a:highlight>
                  <a:srgbClr val="FFFFFF"/>
                </a:highlight>
              </a:rPr>
              <a:t>Decomposition is something we inherently do in our daily lives, even if we don’t realize it.</a:t>
            </a:r>
            <a:endParaRPr sz="1200">
              <a:solidFill>
                <a:schemeClr val="dk1"/>
              </a:solidFill>
              <a:highlight>
                <a:srgbClr val="FFFFFF"/>
              </a:highlight>
            </a:endParaRPr>
          </a:p>
          <a:p>
            <a:pPr marL="457200" lvl="0" indent="0" algn="l" rtl="0">
              <a:lnSpc>
                <a:spcPct val="140000"/>
              </a:lnSpc>
              <a:spcBef>
                <a:spcPts val="1900"/>
              </a:spcBef>
              <a:spcAft>
                <a:spcPts val="0"/>
              </a:spcAft>
              <a:buClr>
                <a:schemeClr val="dk1"/>
              </a:buClr>
              <a:buSzPts val="1100"/>
              <a:buFont typeface="Arial"/>
              <a:buNone/>
            </a:pPr>
            <a:r>
              <a:rPr lang="en" sz="1200">
                <a:solidFill>
                  <a:schemeClr val="dk1"/>
                </a:solidFill>
                <a:highlight>
                  <a:srgbClr val="FFFFFF"/>
                </a:highlight>
              </a:rPr>
              <a:t>If you hosted a holiday dinner, you used decomposition to select the menu, enlist support from others in the kitchen, task people with what to bring, determine the process by which to cook the different elements, and set the time for the event.</a:t>
            </a:r>
            <a:endParaRPr sz="1200">
              <a:solidFill>
                <a:schemeClr val="dk1"/>
              </a:solidFill>
              <a:highlight>
                <a:srgbClr val="FFFFFF"/>
              </a:highlight>
            </a:endParaRPr>
          </a:p>
          <a:p>
            <a:pPr marL="457200" lvl="0" indent="0" algn="l" rtl="0">
              <a:lnSpc>
                <a:spcPct val="140000"/>
              </a:lnSpc>
              <a:spcBef>
                <a:spcPts val="1900"/>
              </a:spcBef>
              <a:spcAft>
                <a:spcPts val="0"/>
              </a:spcAft>
              <a:buClr>
                <a:schemeClr val="dk1"/>
              </a:buClr>
              <a:buSzPts val="1100"/>
              <a:buFont typeface="Arial"/>
              <a:buNone/>
            </a:pPr>
            <a:r>
              <a:rPr lang="en" sz="1200">
                <a:solidFill>
                  <a:schemeClr val="dk1"/>
                </a:solidFill>
                <a:highlight>
                  <a:srgbClr val="FFFFFF"/>
                </a:highlight>
              </a:rPr>
              <a:t>If you went to the grocery store for said holiday dinner you used decomposition to build your grocery list, guide the direction you took as you meandered the aisles, the route you followed to and from the store, and the vehicle in which you drove.</a:t>
            </a:r>
            <a:endParaRPr sz="1200">
              <a:solidFill>
                <a:schemeClr val="dk1"/>
              </a:solidFill>
              <a:highlight>
                <a:srgbClr val="FFFFFF"/>
              </a:highlight>
            </a:endParaRPr>
          </a:p>
          <a:p>
            <a:pPr marL="457200" lvl="0" indent="0" algn="l" rtl="0">
              <a:lnSpc>
                <a:spcPct val="140000"/>
              </a:lnSpc>
              <a:spcBef>
                <a:spcPts val="1900"/>
              </a:spcBef>
              <a:spcAft>
                <a:spcPts val="0"/>
              </a:spcAft>
              <a:buClr>
                <a:schemeClr val="dk1"/>
              </a:buClr>
              <a:buSzPts val="1100"/>
              <a:buFont typeface="Arial"/>
              <a:buNone/>
            </a:pPr>
            <a:r>
              <a:rPr lang="en" sz="1200">
                <a:solidFill>
                  <a:schemeClr val="dk1"/>
                </a:solidFill>
                <a:highlight>
                  <a:srgbClr val="FFFFFF"/>
                </a:highlight>
              </a:rPr>
              <a:t>If you’ve implemented a new program or initiative at your school, you used decomposition to build your strategic plan, which included the program’s vision, strategy for gaining buy-in, annual goals, and everything else involved.</a:t>
            </a:r>
            <a:endParaRPr sz="1200">
              <a:solidFill>
                <a:schemeClr val="dk1"/>
              </a:solidFill>
              <a:highlight>
                <a:srgbClr val="FFFFFF"/>
              </a:highlight>
            </a:endParaRPr>
          </a:p>
          <a:p>
            <a:pPr marL="0" lvl="0" indent="0" algn="r" rtl="0">
              <a:lnSpc>
                <a:spcPct val="100000"/>
              </a:lnSpc>
              <a:spcBef>
                <a:spcPts val="1900"/>
              </a:spcBef>
              <a:spcAft>
                <a:spcPts val="0"/>
              </a:spcAft>
              <a:buClr>
                <a:schemeClr val="dk1"/>
              </a:buClr>
              <a:buSzPts val="1100"/>
              <a:buFont typeface="Arial"/>
              <a:buNone/>
            </a:pPr>
            <a:r>
              <a:rPr lang="en" sz="1200" b="1">
                <a:solidFill>
                  <a:srgbClr val="22668C"/>
                </a:solidFill>
              </a:rPr>
              <a:t>[from </a:t>
            </a:r>
            <a:r>
              <a:rPr lang="en" sz="1200" b="1" u="sng">
                <a:solidFill>
                  <a:schemeClr val="accent5"/>
                </a:solidFill>
                <a:hlinkClick r:id="rId3">
                  <a:extLst>
                    <a:ext uri="{A12FA001-AC4F-418D-AE19-62706E023703}">
                      <ahyp:hlinkClr xmlns:ahyp="http://schemas.microsoft.com/office/drawing/2018/hyperlinkcolor" val="tx"/>
                    </a:ext>
                  </a:extLst>
                </a:hlinkClick>
              </a:rPr>
              <a:t>https://equip.learning.com/decomposition-computational-thinking/</a:t>
            </a:r>
            <a:r>
              <a:rPr lang="en" sz="1200" b="1">
                <a:solidFill>
                  <a:srgbClr val="22668C"/>
                </a:solidFill>
              </a:rPr>
              <a:t> ]</a:t>
            </a:r>
            <a:endParaRPr sz="1200">
              <a:solidFill>
                <a:schemeClr val="dk1"/>
              </a:solidFill>
            </a:endParaRPr>
          </a:p>
          <a:p>
            <a:pPr marL="0" lvl="0" indent="0" algn="l" rtl="0">
              <a:lnSpc>
                <a:spcPct val="140000"/>
              </a:lnSpc>
              <a:spcBef>
                <a:spcPts val="1900"/>
              </a:spcBef>
              <a:spcAft>
                <a:spcPts val="0"/>
              </a:spcAft>
              <a:buClr>
                <a:schemeClr val="dk1"/>
              </a:buClr>
              <a:buSzPts val="1100"/>
              <a:buFont typeface="Arial"/>
              <a:buNone/>
            </a:pPr>
            <a:endParaRPr sz="1200">
              <a:solidFill>
                <a:schemeClr val="dk1"/>
              </a:solidFill>
              <a:highlight>
                <a:srgbClr val="FFFFFF"/>
              </a:highlight>
            </a:endParaRPr>
          </a:p>
          <a:p>
            <a:pPr marL="0" lvl="0" indent="0" algn="l" rtl="0">
              <a:spcBef>
                <a:spcPts val="1900"/>
              </a:spcBef>
              <a:spcAft>
                <a:spcPts val="1200"/>
              </a:spcAft>
              <a:buNone/>
            </a:pP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00"/>
            <a:ext cx="8520600" cy="652200"/>
          </a:xfrm>
          <a:prstGeom prst="rect">
            <a:avLst/>
          </a:prstGeom>
        </p:spPr>
        <p:txBody>
          <a:bodyPr spcFirstLastPara="1" wrap="square" lIns="91425" tIns="91425" rIns="91425" bIns="91425" anchor="t" anchorCtr="0">
            <a:normAutofit/>
          </a:bodyPr>
          <a:lstStyle/>
          <a:p>
            <a:pPr marL="0" lvl="0" indent="0" algn="l" rtl="0">
              <a:spcBef>
                <a:spcPts val="0"/>
              </a:spcBef>
              <a:spcAft>
                <a:spcPts val="1000"/>
              </a:spcAft>
              <a:buNone/>
            </a:pPr>
            <a:r>
              <a:rPr lang="en" sz="2500"/>
              <a:t>Examples of Decomposition in Curriculum</a:t>
            </a:r>
            <a:endParaRPr sz="2500"/>
          </a:p>
        </p:txBody>
      </p:sp>
      <p:sp>
        <p:nvSpPr>
          <p:cNvPr id="119" name="Google Shape;119;p23"/>
          <p:cNvSpPr txBox="1">
            <a:spLocks noGrp="1"/>
          </p:cNvSpPr>
          <p:nvPr>
            <p:ph type="body" idx="1"/>
          </p:nvPr>
        </p:nvSpPr>
        <p:spPr>
          <a:xfrm>
            <a:off x="311700" y="1167400"/>
            <a:ext cx="8520600" cy="3742800"/>
          </a:xfrm>
          <a:prstGeom prst="rect">
            <a:avLst/>
          </a:prstGeom>
          <a:solidFill>
            <a:schemeClr val="lt1"/>
          </a:solidFill>
        </p:spPr>
        <p:txBody>
          <a:bodyPr spcFirstLastPara="1" wrap="square" lIns="91425" tIns="91425" rIns="91425" bIns="91425" anchor="t" anchorCtr="0">
            <a:noAutofit/>
          </a:bodyPr>
          <a:lstStyle/>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English Language Arts:</a:t>
            </a:r>
            <a:r>
              <a:rPr lang="en" sz="1200">
                <a:solidFill>
                  <a:schemeClr val="dk1"/>
                </a:solidFill>
                <a:highlight>
                  <a:srgbClr val="FFFFFF"/>
                </a:highlight>
              </a:rPr>
              <a:t> Students analyze themes in a text by first answering: Who is the protagonist and antagonist? Where is the setting? What is the conflict? What is the resolution?</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Mathematics:</a:t>
            </a:r>
            <a:r>
              <a:rPr lang="en" sz="1200">
                <a:solidFill>
                  <a:schemeClr val="dk1"/>
                </a:solidFill>
                <a:highlight>
                  <a:srgbClr val="FFFFFF"/>
                </a:highlight>
              </a:rPr>
              <a:t> Students find the area of different shapes by decomposing them into triangles.</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Science</a:t>
            </a:r>
            <a:r>
              <a:rPr lang="en" sz="1200">
                <a:solidFill>
                  <a:schemeClr val="dk1"/>
                </a:solidFill>
                <a:highlight>
                  <a:srgbClr val="FFFFFF"/>
                </a:highlight>
              </a:rPr>
              <a:t>: Students research the different organs in order to understand how the human body digests food.</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Social Studies:</a:t>
            </a:r>
            <a:r>
              <a:rPr lang="en" sz="1200">
                <a:solidFill>
                  <a:schemeClr val="dk1"/>
                </a:solidFill>
                <a:highlight>
                  <a:srgbClr val="FFFFFF"/>
                </a:highlight>
              </a:rPr>
              <a:t> Students explore a different culture by studying the traditions, history, and norms that comprise it.</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Languages:</a:t>
            </a:r>
            <a:r>
              <a:rPr lang="en" sz="1200">
                <a:solidFill>
                  <a:schemeClr val="dk1"/>
                </a:solidFill>
                <a:highlight>
                  <a:srgbClr val="FFFFFF"/>
                </a:highlight>
              </a:rPr>
              <a:t> Students learn about sentence structure in a foreign language by breaking it down into different parts like subject, verb, and object.</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Arts:</a:t>
            </a:r>
            <a:r>
              <a:rPr lang="en" sz="1200">
                <a:solidFill>
                  <a:schemeClr val="dk1"/>
                </a:solidFill>
                <a:highlight>
                  <a:srgbClr val="FFFFFF"/>
                </a:highlight>
              </a:rPr>
              <a:t> Students work to build the set for a play by reviewing the scenes to determine their setting and prop needs.</a:t>
            </a:r>
            <a:endParaRPr sz="1200">
              <a:solidFill>
                <a:schemeClr val="dk1"/>
              </a:solidFill>
              <a:highlight>
                <a:srgbClr val="FFFFFF"/>
              </a:highlight>
            </a:endParaRPr>
          </a:p>
          <a:p>
            <a:pPr marL="0" lvl="0" indent="0" algn="r" rtl="0">
              <a:lnSpc>
                <a:spcPct val="100000"/>
              </a:lnSpc>
              <a:spcBef>
                <a:spcPts val="1900"/>
              </a:spcBef>
              <a:spcAft>
                <a:spcPts val="0"/>
              </a:spcAft>
              <a:buClr>
                <a:schemeClr val="dk1"/>
              </a:buClr>
              <a:buSzPts val="1100"/>
              <a:buFont typeface="Arial"/>
              <a:buNone/>
            </a:pPr>
            <a:r>
              <a:rPr lang="en" sz="800" b="1">
                <a:solidFill>
                  <a:srgbClr val="22668C"/>
                </a:solidFill>
              </a:rPr>
              <a:t>[from </a:t>
            </a:r>
            <a:r>
              <a:rPr lang="en" sz="800" b="1" u="sng">
                <a:solidFill>
                  <a:schemeClr val="accent5"/>
                </a:solidFill>
                <a:hlinkClick r:id="rId3">
                  <a:extLst>
                    <a:ext uri="{A12FA001-AC4F-418D-AE19-62706E023703}">
                      <ahyp:hlinkClr xmlns:ahyp="http://schemas.microsoft.com/office/drawing/2018/hyperlinkcolor" val="tx"/>
                    </a:ext>
                  </a:extLst>
                </a:hlinkClick>
              </a:rPr>
              <a:t>https://equip.learning.com/decomposition-computational-thinking/</a:t>
            </a:r>
            <a:r>
              <a:rPr lang="en" sz="800" b="1">
                <a:solidFill>
                  <a:srgbClr val="22668C"/>
                </a:solidFill>
              </a:rPr>
              <a:t> ]</a:t>
            </a:r>
            <a:endParaRPr sz="800">
              <a:solidFill>
                <a:srgbClr val="676767"/>
              </a:solidFill>
              <a:highlight>
                <a:srgbClr val="FFFFFF"/>
              </a:highlight>
            </a:endParaRPr>
          </a:p>
          <a:p>
            <a:pPr marL="0" lvl="0" indent="0" algn="l" rtl="0">
              <a:spcBef>
                <a:spcPts val="10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Pattern Recognition in CS and CT</a:t>
            </a:r>
            <a:endParaRPr/>
          </a:p>
        </p:txBody>
      </p:sp>
      <p:sp>
        <p:nvSpPr>
          <p:cNvPr id="125" name="Google Shape;125;p24"/>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1A1A1A"/>
                </a:solidFill>
                <a:highlight>
                  <a:srgbClr val="FFFFFF"/>
                </a:highlight>
              </a:rPr>
              <a:t>Specifically, with </a:t>
            </a:r>
            <a:r>
              <a:rPr lang="en" sz="1200">
                <a:solidFill>
                  <a:srgbClr val="1A1A1A"/>
                </a:solidFill>
                <a:highlight>
                  <a:srgbClr val="FFFFFF"/>
                </a:highlight>
                <a:uFill>
                  <a:noFill/>
                </a:uFill>
                <a:hlinkClick r:id="rId3">
                  <a:extLst>
                    <a:ext uri="{A12FA001-AC4F-418D-AE19-62706E023703}">
                      <ahyp:hlinkClr xmlns:ahyp="http://schemas.microsoft.com/office/drawing/2018/hyperlinkcolor" val="tx"/>
                    </a:ext>
                  </a:extLst>
                </a:hlinkClick>
              </a:rPr>
              <a:t>computational thinking</a:t>
            </a:r>
            <a:r>
              <a:rPr lang="en" sz="1200">
                <a:solidFill>
                  <a:srgbClr val="1A1A1A"/>
                </a:solidFill>
                <a:highlight>
                  <a:srgbClr val="FFFFFF"/>
                </a:highlight>
              </a:rPr>
              <a:t>, pattern recognition occurs as people study the different decomposed problems… Through analysis, students recognize patterns or connections among the different pieces of the larger problem. These patterns can be both shared similarities and shared differences. This concept is essential to building understanding amid dense information and goes well beyond recognizing patterns amongst sequences of numbers, characters, or symbols.</a:t>
            </a:r>
            <a:endParaRPr sz="1200">
              <a:solidFill>
                <a:srgbClr val="1A1A1A"/>
              </a:solidFill>
              <a:highlight>
                <a:srgbClr val="FFFFFF"/>
              </a:highlight>
            </a:endParaRPr>
          </a:p>
          <a:p>
            <a:pPr marL="0" lvl="0" indent="0" algn="r" rtl="0">
              <a:spcBef>
                <a:spcPts val="1200"/>
              </a:spcBef>
              <a:spcAft>
                <a:spcPts val="0"/>
              </a:spcAft>
              <a:buNone/>
            </a:pPr>
            <a:r>
              <a:rPr lang="en" sz="1000">
                <a:solidFill>
                  <a:srgbClr val="1A1A1A"/>
                </a:solidFill>
                <a:highlight>
                  <a:srgbClr val="FFFFFF"/>
                </a:highlight>
              </a:rPr>
              <a:t>[from Anna</a:t>
            </a:r>
            <a:r>
              <a:rPr lang="en" sz="1000">
                <a:solidFill>
                  <a:srgbClr val="1A1A1A"/>
                </a:solidFill>
                <a:highlight>
                  <a:srgbClr val="FFFFFF"/>
                </a:highlight>
                <a:uFill>
                  <a:noFill/>
                </a:uFill>
                <a:hlinkClick r:id="rId4">
                  <a:extLst>
                    <a:ext uri="{A12FA001-AC4F-418D-AE19-62706E023703}">
                      <ahyp:hlinkClr xmlns:ahyp="http://schemas.microsoft.com/office/drawing/2018/hyperlinkcolor" val="tx"/>
                    </a:ext>
                  </a:extLst>
                </a:hlinkClick>
              </a:rPr>
              <a:t> McVeigh-Murphy</a:t>
            </a:r>
            <a:r>
              <a:rPr lang="en" sz="1000">
                <a:solidFill>
                  <a:srgbClr val="1A1A1A"/>
                </a:solidFill>
                <a:highlight>
                  <a:srgbClr val="FFFFFF"/>
                </a:highlight>
              </a:rPr>
              <a:t>, The One About Pattern Recognition in Computational Thinking, November 12,  2019, </a:t>
            </a:r>
            <a:r>
              <a:rPr lang="en" sz="1000" u="sng">
                <a:solidFill>
                  <a:schemeClr val="hlink"/>
                </a:solidFill>
                <a:highlight>
                  <a:srgbClr val="FFFFFF"/>
                </a:highlight>
                <a:hlinkClick r:id="rId5"/>
              </a:rPr>
              <a:t>https://equip.learning.com/pattern-recognition-computational-thinking/</a:t>
            </a:r>
            <a:r>
              <a:rPr lang="en" sz="1000">
                <a:solidFill>
                  <a:srgbClr val="676767"/>
                </a:solidFill>
                <a:highlight>
                  <a:srgbClr val="FFFFFF"/>
                </a:highlight>
              </a:rPr>
              <a:t> ]</a:t>
            </a:r>
            <a:endParaRPr sz="1000">
              <a:solidFill>
                <a:srgbClr val="676767"/>
              </a:solidFill>
              <a:highlight>
                <a:srgbClr val="FFFFFF"/>
              </a:highlight>
            </a:endParaRPr>
          </a:p>
          <a:p>
            <a:pPr marL="0" lvl="0" indent="0" algn="l" rtl="0">
              <a:spcBef>
                <a:spcPts val="1200"/>
              </a:spcBef>
              <a:spcAft>
                <a:spcPts val="0"/>
              </a:spcAft>
              <a:buNone/>
            </a:pPr>
            <a:endParaRPr sz="1400" b="1">
              <a:solidFill>
                <a:srgbClr val="1A1A1A"/>
              </a:solidFill>
              <a:highlight>
                <a:srgbClr val="FFFFFF"/>
              </a:highlight>
            </a:endParaRPr>
          </a:p>
          <a:p>
            <a:pPr marL="0" lvl="0" indent="0" algn="l" rtl="0">
              <a:spcBef>
                <a:spcPts val="1200"/>
              </a:spcBef>
              <a:spcAft>
                <a:spcPts val="0"/>
              </a:spcAft>
              <a:buNone/>
            </a:pPr>
            <a:r>
              <a:rPr lang="en" sz="1200" b="1">
                <a:solidFill>
                  <a:srgbClr val="1A1A1A"/>
                </a:solidFill>
                <a:highlight>
                  <a:srgbClr val="FFFFFF"/>
                </a:highlight>
              </a:rPr>
              <a:t>pattern recognition</a:t>
            </a:r>
            <a:r>
              <a:rPr lang="en" sz="1200">
                <a:solidFill>
                  <a:srgbClr val="1A1A1A"/>
                </a:solidFill>
                <a:highlight>
                  <a:srgbClr val="FFFFFF"/>
                </a:highlight>
              </a:rPr>
              <a:t>, in </a:t>
            </a:r>
            <a:r>
              <a:rPr lang="en" sz="1200">
                <a:solidFill>
                  <a:srgbClr val="14599D"/>
                </a:solidFill>
                <a:highlight>
                  <a:srgbClr val="FFFFFF"/>
                </a:highlight>
                <a:uFill>
                  <a:noFill/>
                </a:uFill>
                <a:hlinkClick r:id="rId6">
                  <a:extLst>
                    <a:ext uri="{A12FA001-AC4F-418D-AE19-62706E023703}">
                      <ahyp:hlinkClr xmlns:ahyp="http://schemas.microsoft.com/office/drawing/2018/hyperlinkcolor" val="tx"/>
                    </a:ext>
                  </a:extLst>
                </a:hlinkClick>
              </a:rPr>
              <a:t>computer science</a:t>
            </a:r>
            <a:r>
              <a:rPr lang="en" sz="1200">
                <a:solidFill>
                  <a:srgbClr val="1A1A1A"/>
                </a:solidFill>
                <a:highlight>
                  <a:srgbClr val="FFFFFF"/>
                </a:highlight>
              </a:rPr>
              <a:t>, the imposition of identity on input data, such as speech, images, or a stream of text, by the recognition and delineation of patterns it contains and their relationships. Stages in pattern recognition may involve measurement of the object to identify distinguishing attributes, extraction of features for the defining attributes, and comparison with known patterns to determine a match or mismatch. </a:t>
            </a:r>
            <a:endParaRPr sz="1200">
              <a:solidFill>
                <a:srgbClr val="1A1A1A"/>
              </a:solidFill>
              <a:highlight>
                <a:srgbClr val="FFFFFF"/>
              </a:highlight>
            </a:endParaRPr>
          </a:p>
          <a:p>
            <a:pPr marL="0" lvl="0" indent="0" algn="r" rtl="0">
              <a:spcBef>
                <a:spcPts val="1200"/>
              </a:spcBef>
              <a:spcAft>
                <a:spcPts val="1200"/>
              </a:spcAft>
              <a:buNone/>
            </a:pPr>
            <a:r>
              <a:rPr lang="en" sz="1000">
                <a:solidFill>
                  <a:srgbClr val="1A1A1A"/>
                </a:solidFill>
                <a:highlight>
                  <a:srgbClr val="FFFFFF"/>
                </a:highlight>
              </a:rPr>
              <a:t>[From: </a:t>
            </a:r>
            <a:r>
              <a:rPr lang="en" sz="1000" u="sng">
                <a:solidFill>
                  <a:schemeClr val="hlink"/>
                </a:solidFill>
                <a:highlight>
                  <a:srgbClr val="FFFFFF"/>
                </a:highlight>
                <a:hlinkClick r:id="rId7"/>
              </a:rPr>
              <a:t>https://www.britannica.com/technology/pattern-recognition-computer-science</a:t>
            </a:r>
            <a:r>
              <a:rPr lang="en" sz="1000">
                <a:solidFill>
                  <a:srgbClr val="1A1A1A"/>
                </a:solidFill>
                <a:highlight>
                  <a:srgbClr val="FFFFFF"/>
                </a:highlight>
              </a:rPr>
              <a:t> ]</a:t>
            </a:r>
            <a:endParaRPr sz="1350">
              <a:solidFill>
                <a:srgbClr val="676767"/>
              </a:solidFill>
              <a:highlight>
                <a:srgbClr val="FFFFFF"/>
              </a:highligh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1000"/>
              </a:spcAft>
              <a:buClr>
                <a:schemeClr val="dk1"/>
              </a:buClr>
              <a:buSzPct val="40000"/>
              <a:buFont typeface="Arial"/>
              <a:buNone/>
            </a:pPr>
            <a:r>
              <a:rPr lang="en" sz="2750"/>
              <a:t>Examples of Pattern Recognition in Everyday Life</a:t>
            </a:r>
            <a:endParaRPr/>
          </a:p>
        </p:txBody>
      </p:sp>
      <p:sp>
        <p:nvSpPr>
          <p:cNvPr id="131" name="Google Shape;131;p25"/>
          <p:cNvSpPr txBox="1">
            <a:spLocks noGrp="1"/>
          </p:cNvSpPr>
          <p:nvPr>
            <p:ph type="body" idx="1"/>
          </p:nvPr>
        </p:nvSpPr>
        <p:spPr>
          <a:xfrm>
            <a:off x="311700" y="1231575"/>
            <a:ext cx="8520600" cy="3416400"/>
          </a:xfrm>
          <a:prstGeom prst="rect">
            <a:avLst/>
          </a:prstGeom>
          <a:solidFill>
            <a:schemeClr val="lt1"/>
          </a:solidFill>
        </p:spPr>
        <p:txBody>
          <a:bodyPr spcFirstLastPara="1" wrap="square" lIns="91425" tIns="91425" rIns="91425" bIns="91425" anchor="t" anchorCtr="0">
            <a:normAutofit/>
          </a:bodyPr>
          <a:lstStyle/>
          <a:p>
            <a:pPr marL="0" lvl="0" indent="0" algn="l" rtl="0">
              <a:lnSpc>
                <a:spcPct val="140000"/>
              </a:lnSpc>
              <a:spcBef>
                <a:spcPts val="300"/>
              </a:spcBef>
              <a:spcAft>
                <a:spcPts val="0"/>
              </a:spcAft>
              <a:buClr>
                <a:schemeClr val="dk1"/>
              </a:buClr>
              <a:buSzPts val="1100"/>
              <a:buFont typeface="Arial"/>
              <a:buNone/>
            </a:pPr>
            <a:r>
              <a:rPr lang="en" sz="1200">
                <a:solidFill>
                  <a:schemeClr val="dk1"/>
                </a:solidFill>
                <a:highlight>
                  <a:srgbClr val="FFFFFF"/>
                </a:highlight>
              </a:rPr>
              <a:t>Pattern recognition is the foundation of our knowledge. As infants, </a:t>
            </a:r>
            <a:r>
              <a:rPr lang="en" sz="1200" u="sng">
                <a:solidFill>
                  <a:schemeClr val="dk1"/>
                </a:solidFill>
                <a:highlight>
                  <a:srgbClr val="FFFFFF"/>
                </a:highlight>
                <a:hlinkClick r:id="rId3">
                  <a:extLst>
                    <a:ext uri="{A12FA001-AC4F-418D-AE19-62706E023703}">
                      <ahyp:hlinkClr xmlns:ahyp="http://schemas.microsoft.com/office/drawing/2018/hyperlinkcolor" val="tx"/>
                    </a:ext>
                  </a:extLst>
                </a:hlinkClick>
              </a:rPr>
              <a:t>we used patterns</a:t>
            </a:r>
            <a:r>
              <a:rPr lang="en" sz="1200">
                <a:solidFill>
                  <a:schemeClr val="dk1"/>
                </a:solidFill>
                <a:highlight>
                  <a:srgbClr val="FFFFFF"/>
                </a:highlight>
              </a:rPr>
              <a:t> to make sense of the world around us, to begin to respond verbally and grow our language skills, and to develop behavioral responses and cultivate connections in this world.</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a:solidFill>
                  <a:schemeClr val="dk1"/>
                </a:solidFill>
                <a:highlight>
                  <a:srgbClr val="FFFFFF"/>
                </a:highlight>
              </a:rPr>
              <a:t>Beyond this, pattern recognition also occurs when scientists are trying to identify the cause of a disease outbreak by looking for similarities in the different cases to determine the source of the outbreak.</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a:solidFill>
                  <a:schemeClr val="dk1"/>
                </a:solidFill>
                <a:highlight>
                  <a:srgbClr val="FFFFFF"/>
                </a:highlight>
              </a:rPr>
              <a:t>Additionally, when Netflix recommends shows based on your interests or a chat bot pesters you on a website, the technology (Artificial Intelligence and Machine Learning) rely on pattern recognition.</a:t>
            </a:r>
            <a:endParaRPr sz="1200">
              <a:solidFill>
                <a:schemeClr val="dk1"/>
              </a:solidFill>
              <a:highlight>
                <a:srgbClr val="FFFFFF"/>
              </a:highlight>
            </a:endParaRPr>
          </a:p>
          <a:p>
            <a:pPr marL="0" lvl="0" indent="0" algn="r" rtl="0">
              <a:lnSpc>
                <a:spcPct val="100000"/>
              </a:lnSpc>
              <a:spcBef>
                <a:spcPts val="1900"/>
              </a:spcBef>
              <a:spcAft>
                <a:spcPts val="0"/>
              </a:spcAft>
              <a:buClr>
                <a:schemeClr val="dk1"/>
              </a:buClr>
              <a:buSzPts val="1100"/>
              <a:buFont typeface="Arial"/>
              <a:buNone/>
            </a:pPr>
            <a:r>
              <a:rPr lang="en" sz="800">
                <a:solidFill>
                  <a:srgbClr val="1A1A1A"/>
                </a:solidFill>
                <a:highlight>
                  <a:schemeClr val="lt1"/>
                </a:highlight>
              </a:rPr>
              <a:t>[from Anna</a:t>
            </a:r>
            <a:r>
              <a:rPr lang="en" sz="800">
                <a:solidFill>
                  <a:srgbClr val="1A1A1A"/>
                </a:solidFill>
                <a:highlight>
                  <a:schemeClr val="lt1"/>
                </a:highlight>
                <a:uFill>
                  <a:noFill/>
                </a:uFill>
                <a:hlinkClick r:id="rId4">
                  <a:extLst>
                    <a:ext uri="{A12FA001-AC4F-418D-AE19-62706E023703}">
                      <ahyp:hlinkClr xmlns:ahyp="http://schemas.microsoft.com/office/drawing/2018/hyperlinkcolor" val="tx"/>
                    </a:ext>
                  </a:extLst>
                </a:hlinkClick>
              </a:rPr>
              <a:t> McVeigh-Murphy</a:t>
            </a:r>
            <a:r>
              <a:rPr lang="en" sz="800">
                <a:solidFill>
                  <a:srgbClr val="1A1A1A"/>
                </a:solidFill>
                <a:highlight>
                  <a:schemeClr val="lt1"/>
                </a:highlight>
              </a:rPr>
              <a:t>, The One About Pattern Recognition in Computational Thinking, November 12,  2019, </a:t>
            </a:r>
            <a:endParaRPr sz="800">
              <a:solidFill>
                <a:srgbClr val="1A1A1A"/>
              </a:solidFill>
              <a:highlight>
                <a:schemeClr val="lt1"/>
              </a:highlight>
            </a:endParaRPr>
          </a:p>
          <a:p>
            <a:pPr marL="0" lvl="0" indent="0" algn="r" rtl="0">
              <a:lnSpc>
                <a:spcPct val="100000"/>
              </a:lnSpc>
              <a:spcBef>
                <a:spcPts val="0"/>
              </a:spcBef>
              <a:spcAft>
                <a:spcPts val="0"/>
              </a:spcAft>
              <a:buClr>
                <a:schemeClr val="dk1"/>
              </a:buClr>
              <a:buSzPts val="1100"/>
              <a:buFont typeface="Arial"/>
              <a:buNone/>
            </a:pPr>
            <a:r>
              <a:rPr lang="en" sz="800" u="sng">
                <a:solidFill>
                  <a:schemeClr val="accent5"/>
                </a:solidFill>
                <a:highlight>
                  <a:schemeClr val="lt1"/>
                </a:highlight>
                <a:hlinkClick r:id="rId5">
                  <a:extLst>
                    <a:ext uri="{A12FA001-AC4F-418D-AE19-62706E023703}">
                      <ahyp:hlinkClr xmlns:ahyp="http://schemas.microsoft.com/office/drawing/2018/hyperlinkcolor" val="tx"/>
                    </a:ext>
                  </a:extLst>
                </a:hlinkClick>
              </a:rPr>
              <a:t>https://equip.learning.com/pattern-recognition-computational-thinking/</a:t>
            </a:r>
            <a:r>
              <a:rPr lang="en" sz="800">
                <a:solidFill>
                  <a:srgbClr val="676767"/>
                </a:solidFill>
                <a:highlight>
                  <a:schemeClr val="lt1"/>
                </a:highlight>
              </a:rPr>
              <a:t> ]</a:t>
            </a:r>
            <a:endParaRPr sz="800">
              <a:solidFill>
                <a:srgbClr val="676767"/>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750"/>
              <a:t>Examples of Pattern Recognition in Curriculum</a:t>
            </a:r>
            <a:endParaRPr sz="2750"/>
          </a:p>
          <a:p>
            <a:pPr marL="0" lvl="0" indent="0" algn="l" rtl="0">
              <a:spcBef>
                <a:spcPts val="1000"/>
              </a:spcBef>
              <a:spcAft>
                <a:spcPts val="0"/>
              </a:spcAft>
              <a:buClr>
                <a:schemeClr val="dk1"/>
              </a:buClr>
              <a:buSzPct val="52380"/>
              <a:buFont typeface="Arial"/>
              <a:buNone/>
            </a:pPr>
            <a:endParaRPr sz="2100" b="1">
              <a:solidFill>
                <a:srgbClr val="22668C"/>
              </a:solidFill>
            </a:endParaRPr>
          </a:p>
          <a:p>
            <a:pPr marL="0" lvl="0" indent="0" algn="l" rtl="0">
              <a:spcBef>
                <a:spcPts val="0"/>
              </a:spcBef>
              <a:spcAft>
                <a:spcPts val="0"/>
              </a:spcAft>
              <a:buNone/>
            </a:pPr>
            <a:endParaRPr/>
          </a:p>
        </p:txBody>
      </p:sp>
      <p:sp>
        <p:nvSpPr>
          <p:cNvPr id="137" name="Google Shape;137;p26"/>
          <p:cNvSpPr txBox="1">
            <a:spLocks noGrp="1"/>
          </p:cNvSpPr>
          <p:nvPr>
            <p:ph type="body" idx="1"/>
          </p:nvPr>
        </p:nvSpPr>
        <p:spPr>
          <a:xfrm>
            <a:off x="311700" y="1161225"/>
            <a:ext cx="8520600" cy="3842100"/>
          </a:xfrm>
          <a:prstGeom prst="rect">
            <a:avLst/>
          </a:prstGeom>
          <a:solidFill>
            <a:schemeClr val="lt1"/>
          </a:solidFill>
        </p:spPr>
        <p:txBody>
          <a:bodyPr spcFirstLastPara="1" wrap="square" lIns="91425" tIns="91425" rIns="91425" bIns="91425" anchor="t" anchorCtr="0">
            <a:noAutofit/>
          </a:bodyPr>
          <a:lstStyle/>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English Language Arts:</a:t>
            </a:r>
            <a:r>
              <a:rPr lang="en" sz="1200">
                <a:solidFill>
                  <a:schemeClr val="dk1"/>
                </a:solidFill>
                <a:highlight>
                  <a:srgbClr val="FFFFFF"/>
                </a:highlight>
              </a:rPr>
              <a:t> Students begin to define sonnets based on similarities in separate examples.</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Mathematics:</a:t>
            </a:r>
            <a:r>
              <a:rPr lang="en" sz="1200">
                <a:solidFill>
                  <a:schemeClr val="dk1"/>
                </a:solidFill>
                <a:highlight>
                  <a:srgbClr val="FFFFFF"/>
                </a:highlight>
              </a:rPr>
              <a:t> Students recognize the specific formulas used to calculate slopes and intercepts.</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Science:</a:t>
            </a:r>
            <a:r>
              <a:rPr lang="en" sz="1200">
                <a:solidFill>
                  <a:schemeClr val="dk1"/>
                </a:solidFill>
                <a:highlight>
                  <a:srgbClr val="FFFFFF"/>
                </a:highlight>
              </a:rPr>
              <a:t> Students classify animals based on their characteristics and articulate common characteristics for the groupings.</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Social Studies:</a:t>
            </a:r>
            <a:r>
              <a:rPr lang="en" sz="1200">
                <a:solidFill>
                  <a:schemeClr val="dk1"/>
                </a:solidFill>
                <a:highlight>
                  <a:srgbClr val="FFFFFF"/>
                </a:highlight>
              </a:rPr>
              <a:t> Students identify the potential impact different economic trends reap by looking at data.</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ts val="1100"/>
              <a:buFont typeface="Arial"/>
              <a:buNone/>
            </a:pPr>
            <a:r>
              <a:rPr lang="en" sz="1200" b="1">
                <a:solidFill>
                  <a:schemeClr val="dk1"/>
                </a:solidFill>
                <a:highlight>
                  <a:srgbClr val="FFFFFF"/>
                </a:highlight>
              </a:rPr>
              <a:t>Languages:</a:t>
            </a:r>
            <a:r>
              <a:rPr lang="en" sz="1200">
                <a:solidFill>
                  <a:schemeClr val="dk1"/>
                </a:solidFill>
                <a:highlight>
                  <a:srgbClr val="FFFFFF"/>
                </a:highlight>
              </a:rPr>
              <a:t> Students group different words in a foreign language by looking at their roots to build a better understanding of vocabulary.</a:t>
            </a:r>
            <a:endParaRPr sz="1200">
              <a:solidFill>
                <a:schemeClr val="dk1"/>
              </a:solidFill>
              <a:highlight>
                <a:srgbClr val="FFFFFF"/>
              </a:highlight>
            </a:endParaRPr>
          </a:p>
          <a:p>
            <a:pPr marL="0" lvl="0" indent="0" algn="l" rtl="0">
              <a:lnSpc>
                <a:spcPct val="140000"/>
              </a:lnSpc>
              <a:spcBef>
                <a:spcPts val="1900"/>
              </a:spcBef>
              <a:spcAft>
                <a:spcPts val="0"/>
              </a:spcAft>
              <a:buNone/>
            </a:pPr>
            <a:r>
              <a:rPr lang="en" sz="1200" b="1">
                <a:solidFill>
                  <a:schemeClr val="dk1"/>
                </a:solidFill>
                <a:highlight>
                  <a:srgbClr val="FFFFFF"/>
                </a:highlight>
              </a:rPr>
              <a:t>Arts:</a:t>
            </a:r>
            <a:r>
              <a:rPr lang="en" sz="1200">
                <a:solidFill>
                  <a:schemeClr val="dk1"/>
                </a:solidFill>
                <a:highlight>
                  <a:srgbClr val="FFFFFF"/>
                </a:highlight>
              </a:rPr>
              <a:t> Students categorize paintings based on commonalities between artists’ aesthetics and detail key characteristics that each grouping presents.</a:t>
            </a:r>
            <a:endParaRPr sz="1200">
              <a:solidFill>
                <a:schemeClr val="dk1"/>
              </a:solidFill>
              <a:highlight>
                <a:srgbClr val="FFFFFF"/>
              </a:highlight>
            </a:endParaRPr>
          </a:p>
          <a:p>
            <a:pPr marL="0" lvl="0" indent="0" algn="r" rtl="0">
              <a:lnSpc>
                <a:spcPct val="100000"/>
              </a:lnSpc>
              <a:spcBef>
                <a:spcPts val="1900"/>
              </a:spcBef>
              <a:spcAft>
                <a:spcPts val="0"/>
              </a:spcAft>
              <a:buNone/>
            </a:pPr>
            <a:r>
              <a:rPr lang="en" sz="800">
                <a:solidFill>
                  <a:srgbClr val="1A1A1A"/>
                </a:solidFill>
                <a:highlight>
                  <a:schemeClr val="lt1"/>
                </a:highlight>
              </a:rPr>
              <a:t>[From Anna</a:t>
            </a:r>
            <a:r>
              <a:rPr lang="en" sz="800">
                <a:solidFill>
                  <a:srgbClr val="1A1A1A"/>
                </a:solidFill>
                <a:highlight>
                  <a:schemeClr val="lt1"/>
                </a:highlight>
                <a:uFill>
                  <a:noFill/>
                </a:uFill>
                <a:hlinkClick r:id="rId3">
                  <a:extLst>
                    <a:ext uri="{A12FA001-AC4F-418D-AE19-62706E023703}">
                      <ahyp:hlinkClr xmlns:ahyp="http://schemas.microsoft.com/office/drawing/2018/hyperlinkcolor" val="tx"/>
                    </a:ext>
                  </a:extLst>
                </a:hlinkClick>
              </a:rPr>
              <a:t> McVeigh-Murphy</a:t>
            </a:r>
            <a:r>
              <a:rPr lang="en" sz="800">
                <a:solidFill>
                  <a:srgbClr val="1A1A1A"/>
                </a:solidFill>
                <a:highlight>
                  <a:schemeClr val="lt1"/>
                </a:highlight>
              </a:rPr>
              <a:t>, The One About Pattern Recognition in Computational Thinking, November 12,  2019, </a:t>
            </a:r>
            <a:endParaRPr sz="800">
              <a:solidFill>
                <a:srgbClr val="1A1A1A"/>
              </a:solidFill>
              <a:highlight>
                <a:schemeClr val="lt1"/>
              </a:highlight>
            </a:endParaRPr>
          </a:p>
          <a:p>
            <a:pPr marL="0" lvl="0" indent="0" algn="r" rtl="0">
              <a:lnSpc>
                <a:spcPct val="100000"/>
              </a:lnSpc>
              <a:spcBef>
                <a:spcPts val="0"/>
              </a:spcBef>
              <a:spcAft>
                <a:spcPts val="0"/>
              </a:spcAft>
              <a:buClr>
                <a:schemeClr val="dk1"/>
              </a:buClr>
              <a:buSzPts val="1100"/>
              <a:buFont typeface="Arial"/>
              <a:buNone/>
            </a:pPr>
            <a:r>
              <a:rPr lang="en" sz="800" u="sng">
                <a:solidFill>
                  <a:schemeClr val="accent5"/>
                </a:solidFill>
                <a:highlight>
                  <a:schemeClr val="lt1"/>
                </a:highlight>
                <a:hlinkClick r:id="rId4">
                  <a:extLst>
                    <a:ext uri="{A12FA001-AC4F-418D-AE19-62706E023703}">
                      <ahyp:hlinkClr xmlns:ahyp="http://schemas.microsoft.com/office/drawing/2018/hyperlinkcolor" val="tx"/>
                    </a:ext>
                  </a:extLst>
                </a:hlinkClick>
              </a:rPr>
              <a:t>https://equip.learning.com/pattern-recognition-computational-thinking/</a:t>
            </a:r>
            <a:r>
              <a:rPr lang="en" sz="800">
                <a:solidFill>
                  <a:srgbClr val="676767"/>
                </a:solidFill>
                <a:highlight>
                  <a:schemeClr val="lt1"/>
                </a:highlight>
              </a:rPr>
              <a:t> ]</a:t>
            </a:r>
            <a:endParaRPr sz="800">
              <a:solidFill>
                <a:srgbClr val="676767"/>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Abstraction</a:t>
            </a:r>
            <a:endParaRPr/>
          </a:p>
        </p:txBody>
      </p:sp>
      <p:sp>
        <p:nvSpPr>
          <p:cNvPr id="143" name="Google Shape;143;p27"/>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231F20"/>
                </a:solidFill>
                <a:highlight>
                  <a:schemeClr val="lt1"/>
                </a:highlight>
              </a:rPr>
              <a:t>Abstraction is the process of filtering out – ignoring - the characteristics of patterns that we don't need in order to concentrate on those that we do. It is also the filtering out of specific details. From this we create a representation (idea) of what we are trying to solve. </a:t>
            </a:r>
            <a:endParaRPr sz="1200">
              <a:solidFill>
                <a:srgbClr val="231F20"/>
              </a:solidFill>
              <a:highlight>
                <a:schemeClr val="lt1"/>
              </a:highlight>
            </a:endParaRPr>
          </a:p>
          <a:p>
            <a:pPr marL="0" lvl="0" indent="0" algn="r" rtl="0">
              <a:spcBef>
                <a:spcPts val="1200"/>
              </a:spcBef>
              <a:spcAft>
                <a:spcPts val="0"/>
              </a:spcAft>
              <a:buNone/>
            </a:pPr>
            <a:r>
              <a:rPr lang="en" sz="800">
                <a:solidFill>
                  <a:srgbClr val="231F20"/>
                </a:solidFill>
                <a:highlight>
                  <a:schemeClr val="lt1"/>
                </a:highlight>
              </a:rPr>
              <a:t>[From </a:t>
            </a:r>
            <a:r>
              <a:rPr lang="en" sz="800" u="sng">
                <a:solidFill>
                  <a:schemeClr val="hlink"/>
                </a:solidFill>
                <a:highlight>
                  <a:schemeClr val="lt1"/>
                </a:highlight>
                <a:hlinkClick r:id="rId3"/>
              </a:rPr>
              <a:t>https://www.bbc.co.uk/bitesize/guides/zttrcdm/revision/1</a:t>
            </a:r>
            <a:r>
              <a:rPr lang="en" sz="800">
                <a:solidFill>
                  <a:srgbClr val="231F20"/>
                </a:solidFill>
                <a:highlight>
                  <a:schemeClr val="lt1"/>
                </a:highlight>
              </a:rPr>
              <a:t> ]</a:t>
            </a:r>
            <a:endParaRPr sz="800">
              <a:solidFill>
                <a:srgbClr val="231F20"/>
              </a:solidFill>
              <a:highlight>
                <a:schemeClr val="lt1"/>
              </a:highlight>
            </a:endParaRPr>
          </a:p>
          <a:p>
            <a:pPr marL="0" lvl="0" indent="0" algn="l" rtl="0">
              <a:spcBef>
                <a:spcPts val="1200"/>
              </a:spcBef>
              <a:spcAft>
                <a:spcPts val="0"/>
              </a:spcAft>
              <a:buNone/>
            </a:pPr>
            <a:endParaRPr sz="1200">
              <a:solidFill>
                <a:schemeClr val="dk1"/>
              </a:solidFill>
              <a:highlight>
                <a:srgbClr val="FFFFFF"/>
              </a:highlight>
            </a:endParaRPr>
          </a:p>
          <a:p>
            <a:pPr marL="0" lvl="0" indent="0" algn="l" rtl="0">
              <a:spcBef>
                <a:spcPts val="1200"/>
              </a:spcBef>
              <a:spcAft>
                <a:spcPts val="0"/>
              </a:spcAft>
              <a:buNone/>
            </a:pPr>
            <a:r>
              <a:rPr lang="en" sz="1200">
                <a:solidFill>
                  <a:schemeClr val="dk1"/>
                </a:solidFill>
                <a:highlight>
                  <a:srgbClr val="FFFFFF"/>
                </a:highlight>
              </a:rPr>
              <a:t>Abstraction in </a:t>
            </a:r>
            <a:r>
              <a:rPr lang="en" sz="1200" u="sng">
                <a:solidFill>
                  <a:schemeClr val="dk1"/>
                </a:solidFill>
                <a:highlight>
                  <a:srgbClr val="FFFFFF"/>
                </a:highlight>
                <a:hlinkClick r:id="rId4">
                  <a:extLst>
                    <a:ext uri="{A12FA001-AC4F-418D-AE19-62706E023703}">
                      <ahyp:hlinkClr xmlns:ahyp="http://schemas.microsoft.com/office/drawing/2018/hyperlinkcolor" val="tx"/>
                    </a:ext>
                  </a:extLst>
                </a:hlinkClick>
              </a:rPr>
              <a:t>computational thinking</a:t>
            </a:r>
            <a:r>
              <a:rPr lang="en" sz="1200">
                <a:solidFill>
                  <a:schemeClr val="dk1"/>
                </a:solidFill>
                <a:highlight>
                  <a:srgbClr val="FFFFFF"/>
                </a:highlight>
              </a:rPr>
              <a:t> enables us to navigate complexity and find relevance and clarity at scale. … This process occurs through filtering out the extraneous and irrelevant in order to identify what’s most important and connects each decomposed problem… Abstraction is actually similar to the selective filtering function in our brains that gates the neural signals with which we are constantly bombarded so we can make sense of our world and focus on what’s essential to us.</a:t>
            </a:r>
            <a:endParaRPr sz="1200">
              <a:solidFill>
                <a:schemeClr val="dk1"/>
              </a:solidFill>
              <a:highlight>
                <a:srgbClr val="FFFFFF"/>
              </a:highlight>
            </a:endParaRPr>
          </a:p>
          <a:p>
            <a:pPr marL="0" marR="0" lvl="0" indent="0" algn="r" rtl="0">
              <a:lnSpc>
                <a:spcPct val="100000"/>
              </a:lnSpc>
              <a:spcBef>
                <a:spcPts val="1200"/>
              </a:spcBef>
              <a:spcAft>
                <a:spcPts val="0"/>
              </a:spcAft>
              <a:buNone/>
            </a:pPr>
            <a:r>
              <a:rPr lang="en" sz="800">
                <a:solidFill>
                  <a:srgbClr val="1A1A1A"/>
                </a:solidFill>
                <a:highlight>
                  <a:schemeClr val="lt1"/>
                </a:highlight>
              </a:rPr>
              <a:t>[From:  Anna</a:t>
            </a:r>
            <a:r>
              <a:rPr lang="en" sz="800">
                <a:solidFill>
                  <a:srgbClr val="1A1A1A"/>
                </a:solidFill>
                <a:highlight>
                  <a:schemeClr val="lt1"/>
                </a:highlight>
                <a:uFill>
                  <a:noFill/>
                </a:uFill>
                <a:hlinkClick r:id="rId5">
                  <a:extLst>
                    <a:ext uri="{A12FA001-AC4F-418D-AE19-62706E023703}">
                      <ahyp:hlinkClr xmlns:ahyp="http://schemas.microsoft.com/office/drawing/2018/hyperlinkcolor" val="tx"/>
                    </a:ext>
                  </a:extLst>
                </a:hlinkClick>
              </a:rPr>
              <a:t> McVeigh-Murphy</a:t>
            </a:r>
            <a:r>
              <a:rPr lang="en" sz="800">
                <a:solidFill>
                  <a:srgbClr val="1A1A1A"/>
                </a:solidFill>
                <a:highlight>
                  <a:schemeClr val="lt1"/>
                </a:highlight>
              </a:rPr>
              <a:t>, The One About Abstraction in Computational Thinking, January 8, 2020,  </a:t>
            </a:r>
            <a:endParaRPr sz="800">
              <a:solidFill>
                <a:srgbClr val="1A1A1A"/>
              </a:solidFill>
              <a:highlight>
                <a:schemeClr val="lt1"/>
              </a:highlight>
            </a:endParaRPr>
          </a:p>
          <a:p>
            <a:pPr marL="0" marR="0" lvl="0" indent="0" algn="r" rtl="0">
              <a:lnSpc>
                <a:spcPct val="100000"/>
              </a:lnSpc>
              <a:spcBef>
                <a:spcPts val="0"/>
              </a:spcBef>
              <a:spcAft>
                <a:spcPts val="0"/>
              </a:spcAft>
              <a:buNone/>
            </a:pPr>
            <a:r>
              <a:rPr lang="en" sz="800" u="sng">
                <a:solidFill>
                  <a:schemeClr val="hlink"/>
                </a:solidFill>
                <a:highlight>
                  <a:schemeClr val="lt1"/>
                </a:highlight>
                <a:hlinkClick r:id="rId6"/>
              </a:rPr>
              <a:t>https://equip.learning.com/abstraction-computational-thinking/]</a:t>
            </a:r>
            <a:endParaRPr sz="800">
              <a:solidFill>
                <a:srgbClr val="1A1A1A"/>
              </a:solidFill>
              <a:highlight>
                <a:schemeClr val="lt1"/>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750"/>
              <a:t>Examples of Abstraction in Everyday Life</a:t>
            </a:r>
            <a:endParaRPr sz="2750"/>
          </a:p>
          <a:p>
            <a:pPr marL="0" lvl="0" indent="0" algn="l" rtl="0">
              <a:lnSpc>
                <a:spcPct val="115000"/>
              </a:lnSpc>
              <a:spcBef>
                <a:spcPts val="1000"/>
              </a:spcBef>
              <a:spcAft>
                <a:spcPts val="0"/>
              </a:spcAft>
              <a:buClr>
                <a:schemeClr val="dk1"/>
              </a:buClr>
              <a:buSzPct val="52380"/>
              <a:buFont typeface="Arial"/>
              <a:buNone/>
            </a:pPr>
            <a:endParaRPr sz="2100" b="1">
              <a:solidFill>
                <a:srgbClr val="22668C"/>
              </a:solidFill>
              <a:highlight>
                <a:srgbClr val="FFFFFF"/>
              </a:highlight>
            </a:endParaRPr>
          </a:p>
          <a:p>
            <a:pPr marL="0" lvl="0" indent="0" algn="l" rtl="0">
              <a:spcBef>
                <a:spcPts val="1200"/>
              </a:spcBef>
              <a:spcAft>
                <a:spcPts val="0"/>
              </a:spcAft>
              <a:buNone/>
            </a:pPr>
            <a:endParaRPr/>
          </a:p>
        </p:txBody>
      </p:sp>
      <p:sp>
        <p:nvSpPr>
          <p:cNvPr id="149" name="Google Shape;149;p28"/>
          <p:cNvSpPr txBox="1">
            <a:spLocks noGrp="1"/>
          </p:cNvSpPr>
          <p:nvPr>
            <p:ph type="body" idx="1"/>
          </p:nvPr>
        </p:nvSpPr>
        <p:spPr>
          <a:xfrm>
            <a:off x="311700" y="1213975"/>
            <a:ext cx="8520600" cy="3416400"/>
          </a:xfrm>
          <a:prstGeom prst="rect">
            <a:avLst/>
          </a:prstGeom>
          <a:solidFill>
            <a:schemeClr val="lt1"/>
          </a:solidFill>
        </p:spPr>
        <p:txBody>
          <a:bodyPr spcFirstLastPara="1" wrap="square" lIns="91425" tIns="91425" rIns="91425" bIns="91425" anchor="t" anchorCtr="0">
            <a:normAutofit fontScale="85000" lnSpcReduction="10000"/>
          </a:bodyPr>
          <a:lstStyle/>
          <a:p>
            <a:pPr marL="0" lvl="0" indent="0" algn="l" rtl="0">
              <a:lnSpc>
                <a:spcPct val="140000"/>
              </a:lnSpc>
              <a:spcBef>
                <a:spcPts val="300"/>
              </a:spcBef>
              <a:spcAft>
                <a:spcPts val="0"/>
              </a:spcAft>
              <a:buClr>
                <a:schemeClr val="dk1"/>
              </a:buClr>
              <a:buSzPct val="78571"/>
              <a:buFont typeface="Arial"/>
              <a:buNone/>
            </a:pPr>
            <a:r>
              <a:rPr lang="en" sz="1400">
                <a:solidFill>
                  <a:schemeClr val="dk1"/>
                </a:solidFill>
                <a:highlight>
                  <a:srgbClr val="FFFFFF"/>
                </a:highlight>
              </a:rPr>
              <a:t>Another way to think about abstraction is in the context of those big concepts that inform how we think about the world like Newton’s Laws of Motion, the Law of Supply and Demand, or the Pythagorean Theorem.</a:t>
            </a:r>
            <a:endParaRPr sz="1400">
              <a:solidFill>
                <a:schemeClr val="dk1"/>
              </a:solidFill>
              <a:highlight>
                <a:srgbClr val="FFFFFF"/>
              </a:highlight>
            </a:endParaRPr>
          </a:p>
          <a:p>
            <a:pPr marL="0" lvl="0" indent="0" algn="l" rtl="0">
              <a:lnSpc>
                <a:spcPct val="140000"/>
              </a:lnSpc>
              <a:spcBef>
                <a:spcPts val="1900"/>
              </a:spcBef>
              <a:spcAft>
                <a:spcPts val="0"/>
              </a:spcAft>
              <a:buClr>
                <a:schemeClr val="dk1"/>
              </a:buClr>
              <a:buSzPct val="78571"/>
              <a:buFont typeface="Arial"/>
              <a:buNone/>
            </a:pPr>
            <a:r>
              <a:rPr lang="en" sz="1400">
                <a:solidFill>
                  <a:schemeClr val="dk1"/>
                </a:solidFill>
                <a:highlight>
                  <a:srgbClr val="FFFFFF"/>
                </a:highlight>
              </a:rPr>
              <a:t>All of these required the people behind them to think about big, broad, and complex concepts; to break down the problem and to experiment; and to find patterns amongst the experimentations; and to eventually abstract this concrete knowledge to package it into these sterile statements that shelter us from the complexity and difficulty waded through to arrive at this law.</a:t>
            </a:r>
            <a:endParaRPr sz="1400">
              <a:solidFill>
                <a:schemeClr val="dk1"/>
              </a:solidFill>
              <a:highlight>
                <a:srgbClr val="FFFFFF"/>
              </a:highlight>
            </a:endParaRPr>
          </a:p>
          <a:p>
            <a:pPr marL="0" lvl="0" indent="0" algn="l" rtl="0">
              <a:lnSpc>
                <a:spcPct val="140000"/>
              </a:lnSpc>
              <a:spcBef>
                <a:spcPts val="1900"/>
              </a:spcBef>
              <a:spcAft>
                <a:spcPts val="0"/>
              </a:spcAft>
              <a:buClr>
                <a:schemeClr val="dk1"/>
              </a:buClr>
              <a:buSzPct val="78571"/>
              <a:buFont typeface="Arial"/>
              <a:buNone/>
            </a:pPr>
            <a:r>
              <a:rPr lang="en" sz="1400">
                <a:solidFill>
                  <a:schemeClr val="dk1"/>
                </a:solidFill>
                <a:highlight>
                  <a:srgbClr val="FFFFFF"/>
                </a:highlight>
              </a:rPr>
              <a:t>Educators use abstraction when looking at vast sets of student data to focus on the most relevant numbers and trends. And educators also use it when helping a student complete an assignment. There may be kids running around the classroom or making loud noises, but they can tune that out to focus on what the kid in need is asking – until of course it reaches an apex level of rambunctiousness and an intervention must be had.</a:t>
            </a:r>
            <a:endParaRPr sz="1400">
              <a:solidFill>
                <a:schemeClr val="dk1"/>
              </a:solidFill>
              <a:highlight>
                <a:srgbClr val="FFFFFF"/>
              </a:highlight>
            </a:endParaRPr>
          </a:p>
          <a:p>
            <a:pPr marL="0" lvl="0" indent="0" algn="r" rtl="0">
              <a:lnSpc>
                <a:spcPct val="100000"/>
              </a:lnSpc>
              <a:spcBef>
                <a:spcPts val="1900"/>
              </a:spcBef>
              <a:spcAft>
                <a:spcPts val="0"/>
              </a:spcAft>
              <a:buNone/>
            </a:pPr>
            <a:r>
              <a:rPr lang="en" sz="900">
                <a:solidFill>
                  <a:srgbClr val="1A1A1A"/>
                </a:solidFill>
                <a:highlight>
                  <a:schemeClr val="lt1"/>
                </a:highlight>
              </a:rPr>
              <a:t>[From:  Anna</a:t>
            </a:r>
            <a:r>
              <a:rPr lang="en" sz="900">
                <a:solidFill>
                  <a:srgbClr val="1A1A1A"/>
                </a:solidFill>
                <a:highlight>
                  <a:schemeClr val="lt1"/>
                </a:highlight>
                <a:uFill>
                  <a:noFill/>
                </a:uFill>
                <a:hlinkClick r:id="rId3">
                  <a:extLst>
                    <a:ext uri="{A12FA001-AC4F-418D-AE19-62706E023703}">
                      <ahyp:hlinkClr xmlns:ahyp="http://schemas.microsoft.com/office/drawing/2018/hyperlinkcolor" val="tx"/>
                    </a:ext>
                  </a:extLst>
                </a:hlinkClick>
              </a:rPr>
              <a:t> McVeigh-Murphy</a:t>
            </a:r>
            <a:r>
              <a:rPr lang="en" sz="900">
                <a:solidFill>
                  <a:srgbClr val="1A1A1A"/>
                </a:solidFill>
                <a:highlight>
                  <a:schemeClr val="lt1"/>
                </a:highlight>
              </a:rPr>
              <a:t>, The One About Abstraction in Computational Thinking, January 8, 2020,  </a:t>
            </a:r>
            <a:endParaRPr sz="900">
              <a:solidFill>
                <a:srgbClr val="1A1A1A"/>
              </a:solidFill>
              <a:highlight>
                <a:schemeClr val="lt1"/>
              </a:highlight>
            </a:endParaRPr>
          </a:p>
          <a:p>
            <a:pPr marL="0" lvl="0" indent="0" algn="r" rtl="0">
              <a:lnSpc>
                <a:spcPct val="100000"/>
              </a:lnSpc>
              <a:spcBef>
                <a:spcPts val="0"/>
              </a:spcBef>
              <a:spcAft>
                <a:spcPts val="0"/>
              </a:spcAft>
              <a:buNone/>
            </a:pPr>
            <a:r>
              <a:rPr lang="en" sz="900" u="sng">
                <a:solidFill>
                  <a:schemeClr val="accent5"/>
                </a:solidFill>
                <a:highlight>
                  <a:schemeClr val="lt1"/>
                </a:highlight>
                <a:hlinkClick r:id="rId4">
                  <a:extLst>
                    <a:ext uri="{A12FA001-AC4F-418D-AE19-62706E023703}">
                      <ahyp:hlinkClr xmlns:ahyp="http://schemas.microsoft.com/office/drawing/2018/hyperlinkcolor" val="tx"/>
                    </a:ext>
                  </a:extLst>
                </a:hlinkClick>
              </a:rPr>
              <a:t>https://equip.learning.com/abstraction-computational-thinking/]</a:t>
            </a:r>
            <a:endParaRPr sz="900">
              <a:solidFill>
                <a:srgbClr val="1A1A1A"/>
              </a:solidFill>
              <a:highlight>
                <a:schemeClr val="lt1"/>
              </a:highlight>
            </a:endParaRPr>
          </a:p>
          <a:p>
            <a:pPr marL="0" lvl="0" indent="0" algn="r" rtl="0">
              <a:spcBef>
                <a:spcPts val="0"/>
              </a:spcBef>
              <a:spcAft>
                <a:spcPts val="1200"/>
              </a:spcAft>
              <a:buNone/>
            </a:pPr>
            <a:endParaRPr sz="800">
              <a:solidFill>
                <a:srgbClr val="1A1A1A"/>
              </a:solidFill>
              <a:highlight>
                <a:schemeClr val="lt1"/>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750"/>
              <a:t>Examples of Abstraction in Curriculum</a:t>
            </a:r>
            <a:endParaRPr sz="2750"/>
          </a:p>
          <a:p>
            <a:pPr marL="0" lvl="0" indent="0" algn="l" rtl="0">
              <a:lnSpc>
                <a:spcPct val="115000"/>
              </a:lnSpc>
              <a:spcBef>
                <a:spcPts val="1000"/>
              </a:spcBef>
              <a:spcAft>
                <a:spcPts val="0"/>
              </a:spcAft>
              <a:buClr>
                <a:schemeClr val="dk1"/>
              </a:buClr>
              <a:buSzPct val="52380"/>
              <a:buFont typeface="Arial"/>
              <a:buNone/>
            </a:pPr>
            <a:endParaRPr sz="2100" b="1">
              <a:solidFill>
                <a:srgbClr val="22668C"/>
              </a:solidFill>
              <a:highlight>
                <a:srgbClr val="FFFFFF"/>
              </a:highlight>
            </a:endParaRPr>
          </a:p>
          <a:p>
            <a:pPr marL="0" lvl="0" indent="0" algn="l" rtl="0">
              <a:spcBef>
                <a:spcPts val="1200"/>
              </a:spcBef>
              <a:spcAft>
                <a:spcPts val="0"/>
              </a:spcAft>
              <a:buNone/>
            </a:pPr>
            <a:endParaRPr/>
          </a:p>
        </p:txBody>
      </p:sp>
      <p:sp>
        <p:nvSpPr>
          <p:cNvPr id="155" name="Google Shape;155;p29"/>
          <p:cNvSpPr txBox="1">
            <a:spLocks noGrp="1"/>
          </p:cNvSpPr>
          <p:nvPr>
            <p:ph type="body" idx="1"/>
          </p:nvPr>
        </p:nvSpPr>
        <p:spPr>
          <a:xfrm>
            <a:off x="311700" y="1177425"/>
            <a:ext cx="8520600" cy="3750600"/>
          </a:xfrm>
          <a:prstGeom prst="rect">
            <a:avLst/>
          </a:prstGeom>
          <a:solidFill>
            <a:schemeClr val="lt1"/>
          </a:solidFill>
        </p:spPr>
        <p:txBody>
          <a:bodyPr spcFirstLastPara="1" wrap="square" lIns="91425" tIns="91425" rIns="91425" bIns="91425" anchor="t" anchorCtr="0">
            <a:normAutofit fontScale="92500" lnSpcReduction="20000"/>
          </a:bodyPr>
          <a:lstStyle/>
          <a:p>
            <a:pPr marL="0" lvl="0" indent="0" algn="l" rtl="0">
              <a:lnSpc>
                <a:spcPct val="140000"/>
              </a:lnSpc>
              <a:spcBef>
                <a:spcPts val="1900"/>
              </a:spcBef>
              <a:spcAft>
                <a:spcPts val="0"/>
              </a:spcAft>
              <a:buClr>
                <a:schemeClr val="dk1"/>
              </a:buClr>
              <a:buSzPct val="91666"/>
              <a:buFont typeface="Arial"/>
              <a:buNone/>
            </a:pPr>
            <a:r>
              <a:rPr lang="en" sz="1200" b="1">
                <a:solidFill>
                  <a:schemeClr val="dk1"/>
                </a:solidFill>
                <a:highlight>
                  <a:srgbClr val="FFFFFF"/>
                </a:highlight>
              </a:rPr>
              <a:t>English Language Arts</a:t>
            </a:r>
            <a:r>
              <a:rPr lang="en" sz="1200">
                <a:solidFill>
                  <a:schemeClr val="dk1"/>
                </a:solidFill>
                <a:highlight>
                  <a:srgbClr val="FFFFFF"/>
                </a:highlight>
              </a:rPr>
              <a:t> Students summarize a novel into a book review.</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ct val="91666"/>
              <a:buFont typeface="Arial"/>
              <a:buNone/>
            </a:pPr>
            <a:r>
              <a:rPr lang="en" sz="1200" b="1">
                <a:solidFill>
                  <a:schemeClr val="dk1"/>
                </a:solidFill>
                <a:highlight>
                  <a:srgbClr val="FFFFFF"/>
                </a:highlight>
              </a:rPr>
              <a:t>Mathematics:</a:t>
            </a:r>
            <a:r>
              <a:rPr lang="en" sz="1200">
                <a:solidFill>
                  <a:schemeClr val="dk1"/>
                </a:solidFill>
                <a:highlight>
                  <a:srgbClr val="FFFFFF"/>
                </a:highlight>
              </a:rPr>
              <a:t> Students conduct a survey of peers and analyze the data to note the key findings, create visualizations, present the findings.</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ct val="91666"/>
              <a:buFont typeface="Arial"/>
              <a:buNone/>
            </a:pPr>
            <a:r>
              <a:rPr lang="en" sz="1200" b="1">
                <a:solidFill>
                  <a:schemeClr val="dk1"/>
                </a:solidFill>
                <a:highlight>
                  <a:srgbClr val="FFFFFF"/>
                </a:highlight>
              </a:rPr>
              <a:t>Science:</a:t>
            </a:r>
            <a:r>
              <a:rPr lang="en" sz="1200">
                <a:solidFill>
                  <a:schemeClr val="dk1"/>
                </a:solidFill>
                <a:highlight>
                  <a:srgbClr val="FFFFFF"/>
                </a:highlight>
              </a:rPr>
              <a:t> Students develop laws and theorems by looking at similar formulas and equations.</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ct val="91666"/>
              <a:buFont typeface="Arial"/>
              <a:buNone/>
            </a:pPr>
            <a:r>
              <a:rPr lang="en" sz="1200" b="1">
                <a:solidFill>
                  <a:schemeClr val="dk1"/>
                </a:solidFill>
                <a:highlight>
                  <a:srgbClr val="FFFFFF"/>
                </a:highlight>
              </a:rPr>
              <a:t>Social Studies:</a:t>
            </a:r>
            <a:r>
              <a:rPr lang="en" sz="1200">
                <a:solidFill>
                  <a:schemeClr val="dk1"/>
                </a:solidFill>
                <a:highlight>
                  <a:srgbClr val="FFFFFF"/>
                </a:highlight>
              </a:rPr>
              <a:t> Students coalesce the most important details shared in articles about a specific current event and write a brief about the event.</a:t>
            </a:r>
            <a:endParaRPr sz="1200">
              <a:solidFill>
                <a:schemeClr val="dk1"/>
              </a:solidFill>
              <a:highlight>
                <a:srgbClr val="FFFFFF"/>
              </a:highlight>
            </a:endParaRPr>
          </a:p>
          <a:p>
            <a:pPr marL="0" lvl="0" indent="0" algn="l" rtl="0">
              <a:lnSpc>
                <a:spcPct val="140000"/>
              </a:lnSpc>
              <a:spcBef>
                <a:spcPts val="1900"/>
              </a:spcBef>
              <a:spcAft>
                <a:spcPts val="0"/>
              </a:spcAft>
              <a:buClr>
                <a:schemeClr val="dk1"/>
              </a:buClr>
              <a:buSzPct val="91666"/>
              <a:buFont typeface="Arial"/>
              <a:buNone/>
            </a:pPr>
            <a:r>
              <a:rPr lang="en" sz="1200" b="1">
                <a:solidFill>
                  <a:schemeClr val="dk1"/>
                </a:solidFill>
                <a:highlight>
                  <a:srgbClr val="FFFFFF"/>
                </a:highlight>
              </a:rPr>
              <a:t>Languages:</a:t>
            </a:r>
            <a:r>
              <a:rPr lang="en" sz="1200">
                <a:solidFill>
                  <a:schemeClr val="dk1"/>
                </a:solidFill>
                <a:highlight>
                  <a:srgbClr val="FFFFFF"/>
                </a:highlight>
              </a:rPr>
              <a:t> Students create a personal guide that dictates when to use the formal and informal ‘you’ in Spanish class or the two ‘to know’ verbs in French, which, mind you, always confounded me.</a:t>
            </a:r>
            <a:endParaRPr sz="1200">
              <a:solidFill>
                <a:schemeClr val="dk1"/>
              </a:solidFill>
              <a:highlight>
                <a:srgbClr val="FFFFFF"/>
              </a:highlight>
            </a:endParaRPr>
          </a:p>
          <a:p>
            <a:pPr marL="0" lvl="0" indent="0" algn="l" rtl="0">
              <a:lnSpc>
                <a:spcPct val="140000"/>
              </a:lnSpc>
              <a:spcBef>
                <a:spcPts val="1900"/>
              </a:spcBef>
              <a:spcAft>
                <a:spcPts val="0"/>
              </a:spcAft>
              <a:buNone/>
            </a:pPr>
            <a:r>
              <a:rPr lang="en" sz="1200" b="1">
                <a:solidFill>
                  <a:schemeClr val="dk1"/>
                </a:solidFill>
                <a:highlight>
                  <a:srgbClr val="FFFFFF"/>
                </a:highlight>
              </a:rPr>
              <a:t>Arts:</a:t>
            </a:r>
            <a:r>
              <a:rPr lang="en" sz="1200">
                <a:solidFill>
                  <a:schemeClr val="dk1"/>
                </a:solidFill>
                <a:highlight>
                  <a:srgbClr val="FFFFFF"/>
                </a:highlight>
              </a:rPr>
              <a:t> Students generalize chord progressions for common musical genres into a set of general principles they can communicate.</a:t>
            </a:r>
            <a:endParaRPr sz="1200">
              <a:solidFill>
                <a:schemeClr val="dk1"/>
              </a:solidFill>
              <a:highlight>
                <a:srgbClr val="FFFFFF"/>
              </a:highlight>
            </a:endParaRPr>
          </a:p>
          <a:p>
            <a:pPr marL="0" lvl="0" indent="0" algn="r" rtl="0">
              <a:spcBef>
                <a:spcPts val="1900"/>
              </a:spcBef>
              <a:spcAft>
                <a:spcPts val="1200"/>
              </a:spcAft>
              <a:buClr>
                <a:schemeClr val="dk1"/>
              </a:buClr>
              <a:buSzPct val="137500"/>
              <a:buFont typeface="Arial"/>
              <a:buNone/>
            </a:pPr>
            <a:r>
              <a:rPr lang="en" sz="800">
                <a:solidFill>
                  <a:schemeClr val="dk1"/>
                </a:solidFill>
                <a:highlight>
                  <a:schemeClr val="lt1"/>
                </a:highlight>
                <a:latin typeface="Roboto"/>
                <a:ea typeface="Roboto"/>
                <a:cs typeface="Roboto"/>
                <a:sym typeface="Roboto"/>
              </a:rPr>
              <a:t>[From: </a:t>
            </a:r>
            <a:r>
              <a:rPr lang="en" sz="800">
                <a:solidFill>
                  <a:schemeClr val="dk1"/>
                </a:solidFill>
                <a:highlight>
                  <a:schemeClr val="lt1"/>
                </a:highlight>
                <a:latin typeface="Calibri"/>
                <a:ea typeface="Calibri"/>
                <a:cs typeface="Calibri"/>
                <a:sym typeface="Calibri"/>
              </a:rPr>
              <a:t>Anna</a:t>
            </a:r>
            <a:r>
              <a:rPr lang="en" sz="800">
                <a:solidFill>
                  <a:schemeClr val="dk1"/>
                </a:solidFill>
                <a:highlight>
                  <a:schemeClr val="lt1"/>
                </a:highlight>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McVeigh-Murphy</a:t>
            </a:r>
            <a:r>
              <a:rPr lang="en" sz="800">
                <a:solidFill>
                  <a:schemeClr val="dk1"/>
                </a:solidFill>
                <a:highlight>
                  <a:schemeClr val="lt1"/>
                </a:highlight>
                <a:latin typeface="Calibri"/>
                <a:ea typeface="Calibri"/>
                <a:cs typeface="Calibri"/>
                <a:sym typeface="Calibri"/>
              </a:rPr>
              <a:t>, The One About Abstraction in Computational Thinking, January 8, 2020,  </a:t>
            </a:r>
            <a:br>
              <a:rPr lang="en" sz="800">
                <a:solidFill>
                  <a:schemeClr val="dk1"/>
                </a:solidFill>
                <a:highlight>
                  <a:schemeClr val="lt1"/>
                </a:highlight>
                <a:latin typeface="Calibri"/>
                <a:ea typeface="Calibri"/>
                <a:cs typeface="Calibri"/>
                <a:sym typeface="Calibri"/>
              </a:rPr>
            </a:br>
            <a:r>
              <a:rPr lang="en" sz="800" u="sng">
                <a:solidFill>
                  <a:schemeClr val="dk1"/>
                </a:solidFill>
                <a:highlight>
                  <a:schemeClr val="lt1"/>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https://equip.learning.com/abstraction-computational-thinking/</a:t>
            </a:r>
            <a:r>
              <a:rPr lang="en" sz="800">
                <a:solidFill>
                  <a:schemeClr val="dk1"/>
                </a:solidFill>
                <a:highlight>
                  <a:schemeClr val="lt1"/>
                </a:highlight>
                <a:latin typeface="Calibri"/>
                <a:ea typeface="Calibri"/>
                <a:cs typeface="Calibri"/>
                <a:sym typeface="Calibri"/>
              </a:rPr>
              <a:t>]</a:t>
            </a:r>
            <a:endParaRPr sz="800">
              <a:solidFill>
                <a:schemeClr val="dk1"/>
              </a:solidFill>
              <a:highlight>
                <a:srgbClr val="FFFFFF"/>
              </a:highlight>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Algorithmic Thinking</a:t>
            </a:r>
            <a:endParaRPr/>
          </a:p>
          <a:p>
            <a:pPr marL="0" lvl="0" indent="0" algn="l" rtl="0">
              <a:spcBef>
                <a:spcPts val="0"/>
              </a:spcBef>
              <a:spcAft>
                <a:spcPts val="0"/>
              </a:spcAft>
              <a:buNone/>
            </a:pPr>
            <a:endParaRPr/>
          </a:p>
        </p:txBody>
      </p:sp>
      <p:sp>
        <p:nvSpPr>
          <p:cNvPr id="161" name="Google Shape;161;p30"/>
          <p:cNvSpPr txBox="1">
            <a:spLocks noGrp="1"/>
          </p:cNvSpPr>
          <p:nvPr>
            <p:ph type="body" idx="1"/>
          </p:nvPr>
        </p:nvSpPr>
        <p:spPr>
          <a:xfrm>
            <a:off x="311700" y="1152475"/>
            <a:ext cx="3771300" cy="34164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highlight>
                  <a:schemeClr val="lt1"/>
                </a:highlight>
              </a:rPr>
              <a:t>Algorithmic thinking is the use of algorithms, or step-by-step sets of instructions, to complete a task...Knowing what an algorithm is is very different from thinking algorithmically. It’s the difference between memorizing a formula and constructing your own. … it’s understanding conditional statements and loops and using logic to problem-solve and create procedural writing.</a:t>
            </a:r>
            <a:endParaRPr sz="1200" dirty="0">
              <a:solidFill>
                <a:schemeClr val="dk1"/>
              </a:solidFill>
              <a:highlight>
                <a:schemeClr val="lt1"/>
              </a:highlight>
            </a:endParaRPr>
          </a:p>
          <a:p>
            <a:pPr marL="0" lvl="0" indent="0" algn="r" rtl="0">
              <a:spcBef>
                <a:spcPts val="1200"/>
              </a:spcBef>
              <a:spcAft>
                <a:spcPts val="0"/>
              </a:spcAft>
              <a:buNone/>
            </a:pPr>
            <a:r>
              <a:rPr lang="en" sz="800" dirty="0">
                <a:solidFill>
                  <a:schemeClr val="dk1"/>
                </a:solidFill>
                <a:highlight>
                  <a:schemeClr val="lt1"/>
                </a:highlight>
              </a:rPr>
              <a:t>[From Tech-based Teaching, If Curious, Then Learn: A Brief Intro to Algorithmic Thinking, </a:t>
            </a:r>
            <a:r>
              <a:rPr lang="en" sz="800" u="sng" dirty="0">
                <a:solidFill>
                  <a:schemeClr val="hlink"/>
                </a:solidFill>
                <a:highlight>
                  <a:schemeClr val="lt1"/>
                </a:highlight>
                <a:hlinkClick r:id="rId3"/>
              </a:rPr>
              <a:t>https://medium.com/tech-based-teaching/if-curious-then-learn-a-brief-intro-to-algorithmic-thinking-ba683bf44994</a:t>
            </a:r>
            <a:endParaRPr sz="800" dirty="0">
              <a:solidFill>
                <a:schemeClr val="dk1"/>
              </a:solidFill>
              <a:highlight>
                <a:srgbClr val="FFFFFF"/>
              </a:highlight>
            </a:endParaRPr>
          </a:p>
          <a:p>
            <a:pPr marL="0" lvl="0" indent="0" algn="l" rtl="0">
              <a:spcBef>
                <a:spcPts val="1200"/>
              </a:spcBef>
              <a:spcAft>
                <a:spcPts val="1200"/>
              </a:spcAft>
              <a:buNone/>
            </a:pPr>
            <a:endParaRPr sz="1600" dirty="0">
              <a:solidFill>
                <a:srgbClr val="292929"/>
              </a:solidFill>
              <a:highlight>
                <a:schemeClr val="lt1"/>
              </a:highlight>
              <a:latin typeface="Calibri"/>
              <a:ea typeface="Calibri"/>
              <a:cs typeface="Calibri"/>
              <a:sym typeface="Calibri"/>
            </a:endParaRPr>
          </a:p>
        </p:txBody>
      </p:sp>
      <p:pic>
        <p:nvPicPr>
          <p:cNvPr id="162" name="Google Shape;162;p30" descr="Algorithmic Thinking Video by Project Lead the Way (PLTW)">
            <a:hlinkClick r:id="rId4"/>
          </p:cNvPr>
          <p:cNvPicPr preferRelativeResize="0"/>
          <p:nvPr/>
        </p:nvPicPr>
        <p:blipFill>
          <a:blip r:embed="rId5">
            <a:alphaModFix/>
          </a:blip>
          <a:stretch>
            <a:fillRect/>
          </a:stretch>
        </p:blipFill>
        <p:spPr>
          <a:xfrm>
            <a:off x="4220850" y="1152475"/>
            <a:ext cx="4555200" cy="341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311700" y="301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Algorithmic Thinking</a:t>
            </a:r>
            <a:endParaRPr/>
          </a:p>
          <a:p>
            <a:pPr marL="0" lvl="0" indent="0" algn="l" rtl="0">
              <a:spcBef>
                <a:spcPts val="0"/>
              </a:spcBef>
              <a:spcAft>
                <a:spcPts val="0"/>
              </a:spcAft>
              <a:buNone/>
            </a:pPr>
            <a:endParaRPr/>
          </a:p>
        </p:txBody>
      </p:sp>
      <p:sp>
        <p:nvSpPr>
          <p:cNvPr id="168" name="Google Shape;168;p31"/>
          <p:cNvSpPr txBox="1">
            <a:spLocks noGrp="1"/>
          </p:cNvSpPr>
          <p:nvPr>
            <p:ph type="body" idx="1"/>
          </p:nvPr>
        </p:nvSpPr>
        <p:spPr>
          <a:xfrm>
            <a:off x="311700" y="1152475"/>
            <a:ext cx="8520600" cy="3690000"/>
          </a:xfrm>
          <a:prstGeom prst="rect">
            <a:avLst/>
          </a:prstGeom>
          <a:solidFill>
            <a:schemeClr val="lt1"/>
          </a:solidFill>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1900">
                <a:solidFill>
                  <a:schemeClr val="dk1"/>
                </a:solidFill>
                <a:highlight>
                  <a:srgbClr val="FFFFFF"/>
                </a:highlight>
              </a:rPr>
              <a:t>An algorithm is a process or formula for calculating answers, sorting data, and automating tasks; and algorithmic thinking is the process for developing an algorithm.</a:t>
            </a:r>
            <a:endParaRPr sz="1900">
              <a:solidFill>
                <a:schemeClr val="dk1"/>
              </a:solidFill>
              <a:highlight>
                <a:srgbClr val="FFFFFF"/>
              </a:highlight>
            </a:endParaRPr>
          </a:p>
          <a:p>
            <a:pPr marL="0" lvl="0" indent="0" algn="l" rtl="0">
              <a:lnSpc>
                <a:spcPct val="140000"/>
              </a:lnSpc>
              <a:spcBef>
                <a:spcPts val="1900"/>
              </a:spcBef>
              <a:spcAft>
                <a:spcPts val="0"/>
              </a:spcAft>
              <a:buClr>
                <a:schemeClr val="dk1"/>
              </a:buClr>
              <a:buSzPct val="57894"/>
              <a:buFont typeface="Arial"/>
              <a:buNone/>
            </a:pPr>
            <a:r>
              <a:rPr lang="en" sz="1900">
                <a:solidFill>
                  <a:schemeClr val="dk1"/>
                </a:solidFill>
                <a:highlight>
                  <a:srgbClr val="FFFFFF"/>
                </a:highlight>
              </a:rPr>
              <a:t>With algorithmic thinking,</a:t>
            </a:r>
            <a:r>
              <a:rPr lang="en" sz="1900" b="1">
                <a:solidFill>
                  <a:schemeClr val="dk1"/>
                </a:solidFill>
                <a:highlight>
                  <a:srgbClr val="FFFFFF"/>
                </a:highlight>
              </a:rPr>
              <a:t> students endeavor to construct a step-by-step process for solving a problem</a:t>
            </a:r>
            <a:r>
              <a:rPr lang="en" sz="1900">
                <a:solidFill>
                  <a:schemeClr val="dk1"/>
                </a:solidFill>
                <a:highlight>
                  <a:srgbClr val="FFFFFF"/>
                </a:highlight>
              </a:rPr>
              <a:t> and like problems so that the work is replicable by humans or computers.</a:t>
            </a:r>
            <a:endParaRPr sz="1900">
              <a:solidFill>
                <a:schemeClr val="dk1"/>
              </a:solidFill>
              <a:highlight>
                <a:srgbClr val="FFFFFF"/>
              </a:highlight>
            </a:endParaRPr>
          </a:p>
          <a:p>
            <a:pPr marL="0" lvl="0" indent="0" algn="l" rtl="0">
              <a:lnSpc>
                <a:spcPct val="140000"/>
              </a:lnSpc>
              <a:spcBef>
                <a:spcPts val="1900"/>
              </a:spcBef>
              <a:spcAft>
                <a:spcPts val="0"/>
              </a:spcAft>
              <a:buClr>
                <a:schemeClr val="dk1"/>
              </a:buClr>
              <a:buSzPct val="57894"/>
              <a:buFont typeface="Arial"/>
              <a:buNone/>
            </a:pPr>
            <a:r>
              <a:rPr lang="en" sz="1900" b="1">
                <a:solidFill>
                  <a:schemeClr val="dk1"/>
                </a:solidFill>
                <a:highlight>
                  <a:srgbClr val="FFFFFF"/>
                </a:highlight>
              </a:rPr>
              <a:t>Algorithmic thinking is a </a:t>
            </a:r>
            <a:r>
              <a:rPr lang="en" sz="1900" b="1" u="sng">
                <a:solidFill>
                  <a:schemeClr val="dk1"/>
                </a:solidFill>
                <a:highlight>
                  <a:srgbClr val="FFFFFF"/>
                </a:highlight>
                <a:hlinkClick r:id="rId3">
                  <a:extLst>
                    <a:ext uri="{A12FA001-AC4F-418D-AE19-62706E023703}">
                      <ahyp:hlinkClr xmlns:ahyp="http://schemas.microsoft.com/office/drawing/2018/hyperlinkcolor" val="tx"/>
                    </a:ext>
                  </a:extLst>
                </a:hlinkClick>
              </a:rPr>
              <a:t>derivative of computer science</a:t>
            </a:r>
            <a:r>
              <a:rPr lang="en" sz="1900" b="1">
                <a:solidFill>
                  <a:schemeClr val="dk1"/>
                </a:solidFill>
                <a:highlight>
                  <a:srgbClr val="FFFFFF"/>
                </a:highlight>
              </a:rPr>
              <a:t> and the process to develop code</a:t>
            </a:r>
            <a:r>
              <a:rPr lang="en" sz="1900">
                <a:solidFill>
                  <a:schemeClr val="dk1"/>
                </a:solidFill>
                <a:highlight>
                  <a:srgbClr val="FFFFFF"/>
                </a:highlight>
              </a:rPr>
              <a:t> and program applications. This approach a</a:t>
            </a:r>
            <a:r>
              <a:rPr lang="en" sz="1900" b="1">
                <a:solidFill>
                  <a:schemeClr val="dk1"/>
                </a:solidFill>
                <a:highlight>
                  <a:srgbClr val="FFFFFF"/>
                </a:highlight>
              </a:rPr>
              <a:t>utomates the problem-solving process by creating a series of systematic, logical steps</a:t>
            </a:r>
            <a:r>
              <a:rPr lang="en" sz="1900">
                <a:solidFill>
                  <a:schemeClr val="dk1"/>
                </a:solidFill>
                <a:highlight>
                  <a:srgbClr val="FFFFFF"/>
                </a:highlight>
              </a:rPr>
              <a:t> that intake a defined set of inputs and produce a defined set of outputs based on these.</a:t>
            </a:r>
            <a:endParaRPr sz="1900">
              <a:solidFill>
                <a:schemeClr val="dk1"/>
              </a:solidFill>
              <a:highlight>
                <a:srgbClr val="FFFFFF"/>
              </a:highlight>
            </a:endParaRPr>
          </a:p>
          <a:p>
            <a:pPr marL="0" lvl="0" indent="0" algn="l" rtl="0">
              <a:lnSpc>
                <a:spcPct val="140000"/>
              </a:lnSpc>
              <a:spcBef>
                <a:spcPts val="1900"/>
              </a:spcBef>
              <a:spcAft>
                <a:spcPts val="0"/>
              </a:spcAft>
              <a:buClr>
                <a:schemeClr val="dk1"/>
              </a:buClr>
              <a:buSzPct val="57894"/>
              <a:buFont typeface="Arial"/>
              <a:buNone/>
            </a:pPr>
            <a:r>
              <a:rPr lang="en" sz="1900">
                <a:solidFill>
                  <a:schemeClr val="dk1"/>
                </a:solidFill>
                <a:highlight>
                  <a:srgbClr val="FFFFFF"/>
                </a:highlight>
              </a:rPr>
              <a:t>In other words, algorithmic thinking is not solving for a specific answer; instead, it solves how to build a sequential, complete, and replicable process that has an end point – an algorithm. Designing an algorithm helps students to both communicate and interpret clear instructions for a predictable, reliable output. </a:t>
            </a:r>
            <a:r>
              <a:rPr lang="en" sz="1900" b="1">
                <a:solidFill>
                  <a:schemeClr val="dk1"/>
                </a:solidFill>
                <a:highlight>
                  <a:srgbClr val="FFFFFF"/>
                </a:highlight>
              </a:rPr>
              <a:t>This is the crux of </a:t>
            </a:r>
            <a:r>
              <a:rPr lang="en" sz="1900" b="1" u="sng">
                <a:solidFill>
                  <a:schemeClr val="dk1"/>
                </a:solidFill>
                <a:highlight>
                  <a:srgbClr val="FFFFFF"/>
                </a:highlight>
                <a:hlinkClick r:id="rId4">
                  <a:extLst>
                    <a:ext uri="{A12FA001-AC4F-418D-AE19-62706E023703}">
                      <ahyp:hlinkClr xmlns:ahyp="http://schemas.microsoft.com/office/drawing/2018/hyperlinkcolor" val="tx"/>
                    </a:ext>
                  </a:extLst>
                </a:hlinkClick>
              </a:rPr>
              <a:t>computational thinking</a:t>
            </a:r>
            <a:r>
              <a:rPr lang="en" sz="1900" b="1">
                <a:solidFill>
                  <a:schemeClr val="dk1"/>
                </a:solidFill>
                <a:highlight>
                  <a:srgbClr val="FFFFFF"/>
                </a:highlight>
              </a:rPr>
              <a:t>.</a:t>
            </a:r>
            <a:endParaRPr sz="1900" b="1">
              <a:solidFill>
                <a:schemeClr val="dk1"/>
              </a:solidFill>
              <a:highlight>
                <a:srgbClr val="FFFFFF"/>
              </a:highlight>
            </a:endParaRPr>
          </a:p>
          <a:p>
            <a:pPr marL="0" lvl="0" indent="0" algn="r" rtl="0">
              <a:spcBef>
                <a:spcPts val="1900"/>
              </a:spcBef>
              <a:spcAft>
                <a:spcPts val="1200"/>
              </a:spcAft>
              <a:buClr>
                <a:schemeClr val="dk1"/>
              </a:buClr>
              <a:buSzPct val="73333"/>
              <a:buFont typeface="Arial"/>
              <a:buNone/>
            </a:pPr>
            <a:r>
              <a:rPr lang="en" sz="1500">
                <a:solidFill>
                  <a:schemeClr val="dk1"/>
                </a:solidFill>
                <a:highlight>
                  <a:srgbClr val="FFFFFF"/>
                </a:highlight>
                <a:latin typeface="Calibri"/>
                <a:ea typeface="Calibri"/>
                <a:cs typeface="Calibri"/>
                <a:sym typeface="Calibri"/>
              </a:rPr>
              <a:t>[from Anna</a:t>
            </a:r>
            <a:r>
              <a:rPr lang="en" sz="1500">
                <a:solidFill>
                  <a:schemeClr val="dk1"/>
                </a:solidFill>
                <a:highlight>
                  <a:srgbClr val="FFFFFF"/>
                </a:highlight>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McVeigh-Murphy</a:t>
            </a:r>
            <a:r>
              <a:rPr lang="en" sz="1500">
                <a:solidFill>
                  <a:schemeClr val="dk1"/>
                </a:solidFill>
                <a:highlight>
                  <a:srgbClr val="FFFFFF"/>
                </a:highlight>
                <a:latin typeface="Calibri"/>
                <a:ea typeface="Calibri"/>
                <a:cs typeface="Calibri"/>
                <a:sym typeface="Calibri"/>
              </a:rPr>
              <a:t>, The One About Algorithmic Thinking  in Computational Thinking, </a:t>
            </a:r>
            <a:r>
              <a:rPr lang="en" sz="1200">
                <a:solidFill>
                  <a:schemeClr val="dk1"/>
                </a:solidFill>
                <a:highlight>
                  <a:srgbClr val="FFFFFF"/>
                </a:highlight>
                <a:latin typeface="Roboto"/>
                <a:ea typeface="Roboto"/>
                <a:cs typeface="Roboto"/>
                <a:sym typeface="Roboto"/>
              </a:rPr>
              <a:t>February 26, 2020</a:t>
            </a:r>
            <a:r>
              <a:rPr lang="en" sz="1500">
                <a:solidFill>
                  <a:schemeClr val="dk1"/>
                </a:solidFill>
                <a:highlight>
                  <a:srgbClr val="FFFFFF"/>
                </a:highlight>
                <a:latin typeface="Calibri"/>
                <a:ea typeface="Calibri"/>
                <a:cs typeface="Calibri"/>
                <a:sym typeface="Calibri"/>
              </a:rPr>
              <a:t>  </a:t>
            </a:r>
            <a:br>
              <a:rPr lang="en" sz="1500">
                <a:solidFill>
                  <a:schemeClr val="dk1"/>
                </a:solidFill>
                <a:highlight>
                  <a:srgbClr val="FFFFFF"/>
                </a:highlight>
                <a:latin typeface="Calibri"/>
                <a:ea typeface="Calibri"/>
                <a:cs typeface="Calibri"/>
                <a:sym typeface="Calibri"/>
              </a:rPr>
            </a:br>
            <a:r>
              <a:rPr lang="en" sz="1500" u="sng">
                <a:solidFill>
                  <a:schemeClr val="hlink"/>
                </a:solidFill>
                <a:highlight>
                  <a:srgbClr val="FFFFFF"/>
                </a:highlight>
                <a:latin typeface="Calibri"/>
                <a:ea typeface="Calibri"/>
                <a:cs typeface="Calibri"/>
                <a:sym typeface="Calibri"/>
                <a:hlinkClick r:id="rId6"/>
              </a:rPr>
              <a:t>https://equip.learning.com/algorithmic-thinking-computational-thinking/</a:t>
            </a:r>
            <a:r>
              <a:rPr lang="en" sz="1500">
                <a:solidFill>
                  <a:schemeClr val="dk1"/>
                </a:solidFill>
                <a:highlight>
                  <a:srgbClr val="FFFFFF"/>
                </a:highlight>
                <a:latin typeface="Calibri"/>
                <a:ea typeface="Calibri"/>
                <a:cs typeface="Calibri"/>
                <a:sym typeface="Calibri"/>
              </a:rPr>
              <a:t>]</a:t>
            </a:r>
            <a:endParaRPr sz="1350">
              <a:solidFill>
                <a:schemeClr val="dk1"/>
              </a:solidFill>
              <a:highlight>
                <a:srgbClr val="FFFFFF"/>
              </a:highligh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69700" y="3849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Computer Science</a:t>
            </a:r>
            <a:endParaRPr/>
          </a:p>
        </p:txBody>
      </p:sp>
      <p:sp>
        <p:nvSpPr>
          <p:cNvPr id="62" name="Google Shape;62;p14"/>
          <p:cNvSpPr txBox="1">
            <a:spLocks noGrp="1"/>
          </p:cNvSpPr>
          <p:nvPr>
            <p:ph type="body" idx="1"/>
          </p:nvPr>
        </p:nvSpPr>
        <p:spPr>
          <a:xfrm>
            <a:off x="369700" y="1354775"/>
            <a:ext cx="8520600" cy="16023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rPr>
              <a:t>CS</a:t>
            </a:r>
            <a:r>
              <a:rPr lang="en" sz="1200" dirty="0">
                <a:solidFill>
                  <a:schemeClr val="dk1"/>
                </a:solidFill>
                <a:latin typeface="Calibri"/>
                <a:ea typeface="Calibri"/>
                <a:cs typeface="Calibri"/>
                <a:sym typeface="Calibri"/>
              </a:rPr>
              <a:t> </a:t>
            </a:r>
            <a:r>
              <a:rPr lang="en" sz="1200" dirty="0">
                <a:solidFill>
                  <a:schemeClr val="dk1"/>
                </a:solidFill>
              </a:rPr>
              <a:t>≠</a:t>
            </a:r>
            <a:r>
              <a:rPr lang="en" dirty="0">
                <a:solidFill>
                  <a:schemeClr val="dk1"/>
                </a:solidFill>
              </a:rPr>
              <a:t> programming or coding</a:t>
            </a:r>
            <a:endParaRPr dirty="0">
              <a:solidFill>
                <a:schemeClr val="dk1"/>
              </a:solidFill>
            </a:endParaRPr>
          </a:p>
          <a:p>
            <a:pPr marL="0" lvl="0" indent="0" algn="l" rtl="0">
              <a:spcBef>
                <a:spcPts val="1200"/>
              </a:spcBef>
              <a:spcAft>
                <a:spcPts val="0"/>
              </a:spcAft>
              <a:buClr>
                <a:schemeClr val="dk1"/>
              </a:buClr>
              <a:buSzPts val="1100"/>
              <a:buFont typeface="Arial"/>
              <a:buNone/>
            </a:pPr>
            <a:r>
              <a:rPr lang="en" sz="1200" dirty="0">
                <a:solidFill>
                  <a:schemeClr val="dk1"/>
                </a:solidFill>
                <a:highlight>
                  <a:srgbClr val="FFFFFF"/>
                </a:highlight>
              </a:rPr>
              <a:t>Computer science is no more about computers than astronomy is about telescopes.</a:t>
            </a:r>
            <a:endParaRPr sz="1200" dirty="0">
              <a:solidFill>
                <a:schemeClr val="dk1"/>
              </a:solidFill>
              <a:highlight>
                <a:srgbClr val="FFFFFF"/>
              </a:highlight>
            </a:endParaRPr>
          </a:p>
          <a:p>
            <a:pPr marL="228600" lvl="0" indent="0" algn="r" rtl="0">
              <a:lnSpc>
                <a:spcPct val="150000"/>
              </a:lnSpc>
              <a:spcBef>
                <a:spcPts val="500"/>
              </a:spcBef>
              <a:spcAft>
                <a:spcPts val="0"/>
              </a:spcAft>
              <a:buClr>
                <a:schemeClr val="dk1"/>
              </a:buClr>
              <a:buSzPts val="1100"/>
              <a:buFont typeface="Arial"/>
              <a:buNone/>
            </a:pPr>
            <a:r>
              <a:rPr lang="en" sz="1050" dirty="0">
                <a:solidFill>
                  <a:schemeClr val="tx1"/>
                </a:solidFill>
                <a:highlight>
                  <a:srgbClr val="FFFFFF"/>
                </a:highlight>
                <a:uFill>
                  <a:noFill/>
                </a:uFill>
                <a:hlinkClick r:id="rId3">
                  <a:extLst>
                    <a:ext uri="{A12FA001-AC4F-418D-AE19-62706E023703}">
                      <ahyp:hlinkClr xmlns:ahyp="http://schemas.microsoft.com/office/drawing/2018/hyperlinkcolor" val="tx"/>
                    </a:ext>
                  </a:extLst>
                </a:hlinkClick>
              </a:rPr>
              <a:t>Edsger Dijkstra</a:t>
            </a:r>
            <a:endParaRPr sz="1050" dirty="0">
              <a:solidFill>
                <a:schemeClr val="tx1"/>
              </a:solidFill>
              <a:highlight>
                <a:srgbClr val="FFFFFF"/>
              </a:highlight>
            </a:endParaRPr>
          </a:p>
          <a:p>
            <a:pPr marL="0" lvl="0" indent="0" algn="r" rtl="0">
              <a:spcBef>
                <a:spcPts val="0"/>
              </a:spcBef>
              <a:spcAft>
                <a:spcPts val="0"/>
              </a:spcAft>
              <a:buNone/>
            </a:pPr>
            <a:r>
              <a:rPr lang="en" sz="800" dirty="0"/>
              <a:t>[from </a:t>
            </a:r>
            <a:r>
              <a:rPr lang="en" sz="800" u="sng" dirty="0">
                <a:solidFill>
                  <a:schemeClr val="hlink"/>
                </a:solidFill>
                <a:hlinkClick r:id="rId4"/>
              </a:rPr>
              <a:t>https://en.wikipedia.org/wiki/Computer_science#Epistemology_of_computer_science</a:t>
            </a:r>
            <a:r>
              <a:rPr lang="en" sz="800" dirty="0"/>
              <a:t> ]</a:t>
            </a:r>
            <a:endParaRPr sz="800" dirty="0"/>
          </a:p>
          <a:p>
            <a:pPr marL="0" lvl="0" indent="0" algn="l" rtl="0">
              <a:spcBef>
                <a:spcPts val="1200"/>
              </a:spcBef>
              <a:spcAft>
                <a:spcPts val="1200"/>
              </a:spcAft>
              <a:buNone/>
            </a:pPr>
            <a:endParaRPr sz="1100" dirty="0"/>
          </a:p>
        </p:txBody>
      </p:sp>
      <p:sp>
        <p:nvSpPr>
          <p:cNvPr id="63" name="Google Shape;63;p14"/>
          <p:cNvSpPr txBox="1"/>
          <p:nvPr/>
        </p:nvSpPr>
        <p:spPr>
          <a:xfrm>
            <a:off x="369700" y="2957075"/>
            <a:ext cx="8520600" cy="1146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rPr>
              <a:t>Computer science is:</a:t>
            </a:r>
            <a:endParaRPr sz="1800" dirty="0">
              <a:solidFill>
                <a:schemeClr val="dk1"/>
              </a:solidFill>
            </a:endParaRPr>
          </a:p>
          <a:p>
            <a:pPr marL="0" lvl="0" indent="0" algn="l" rtl="0">
              <a:lnSpc>
                <a:spcPct val="115000"/>
              </a:lnSpc>
              <a:spcBef>
                <a:spcPts val="1200"/>
              </a:spcBef>
              <a:spcAft>
                <a:spcPts val="0"/>
              </a:spcAft>
              <a:buNone/>
            </a:pPr>
            <a:r>
              <a:rPr lang="en" sz="1200" dirty="0">
                <a:solidFill>
                  <a:schemeClr val="dk1"/>
                </a:solidFill>
                <a:highlight>
                  <a:schemeClr val="lt1"/>
                </a:highlight>
              </a:rPr>
              <a:t>Computer science, at its core, is about storing, accessing, transforming, transmitting, and interacting with information. </a:t>
            </a:r>
            <a:endParaRPr sz="1200" dirty="0">
              <a:solidFill>
                <a:schemeClr val="dk1"/>
              </a:solidFill>
              <a:highlight>
                <a:schemeClr val="lt1"/>
              </a:highlight>
            </a:endParaRPr>
          </a:p>
          <a:p>
            <a:pPr marL="0" lvl="0" indent="0" algn="r" rtl="0">
              <a:lnSpc>
                <a:spcPct val="115000"/>
              </a:lnSpc>
              <a:spcBef>
                <a:spcPts val="1200"/>
              </a:spcBef>
              <a:spcAft>
                <a:spcPts val="1200"/>
              </a:spcAft>
              <a:buClr>
                <a:schemeClr val="dk1"/>
              </a:buClr>
              <a:buSzPts val="1100"/>
              <a:buFont typeface="Arial"/>
              <a:buNone/>
            </a:pPr>
            <a:r>
              <a:rPr lang="en" sz="800" dirty="0">
                <a:solidFill>
                  <a:srgbClr val="636466"/>
                </a:solidFill>
                <a:highlight>
                  <a:schemeClr val="lt1"/>
                </a:highlight>
              </a:rPr>
              <a:t> [Thomas Corman in the book </a:t>
            </a:r>
            <a:r>
              <a:rPr lang="en" sz="800" dirty="0">
                <a:solidFill>
                  <a:srgbClr val="282829"/>
                </a:solidFill>
              </a:rPr>
              <a:t> </a:t>
            </a:r>
            <a:r>
              <a:rPr lang="en" sz="800" i="1" dirty="0">
                <a:solidFill>
                  <a:srgbClr val="195FAA"/>
                </a:solidFill>
                <a:highlight>
                  <a:schemeClr val="lt1"/>
                </a:highlight>
                <a:uFill>
                  <a:noFill/>
                </a:uFill>
                <a:hlinkClick r:id="rId5">
                  <a:extLst>
                    <a:ext uri="{A12FA001-AC4F-418D-AE19-62706E023703}">
                      <ahyp:hlinkClr xmlns:ahyp="http://schemas.microsoft.com/office/drawing/2018/hyperlinkcolor" val="tx"/>
                    </a:ext>
                  </a:extLst>
                </a:hlinkClick>
              </a:rPr>
              <a:t>What Are the Arts and Sciences: A Guide For the Curious</a:t>
            </a:r>
            <a:r>
              <a:rPr lang="en" sz="800" dirty="0">
                <a:solidFill>
                  <a:schemeClr val="dk2"/>
                </a:solidFill>
              </a:rPr>
              <a:t> ]</a:t>
            </a:r>
            <a:endParaRPr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Algorithm</a:t>
            </a:r>
            <a:endParaRPr/>
          </a:p>
        </p:txBody>
      </p:sp>
      <p:sp>
        <p:nvSpPr>
          <p:cNvPr id="174" name="Google Shape;174;p32"/>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232323"/>
                </a:solidFill>
                <a:highlight>
                  <a:srgbClr val="FFFFFF"/>
                </a:highlight>
              </a:rPr>
              <a:t>An algorithm is a precisely defined process for solving a problem, usually in a way that can be easily automated. Algorithmic thinking, or computational thinking, refers to thinking about these processes for solving problems. In schools, the study of algorithms includes learning about the ways that information and processes can be represented systematically, the common building blocks of algorithms, such as loops and conditional statements, and patterns in the design of algorithms. Many of the problem solving strategies that students learn in mathematics classes, such as ‘Guess, Check and Improve' or ‘Try a simpler problem' are similar to algorithm design strategies.</a:t>
            </a:r>
            <a:endParaRPr sz="1200">
              <a:solidFill>
                <a:srgbClr val="232323"/>
              </a:solidFill>
              <a:highlight>
                <a:srgbClr val="FFFFFF"/>
              </a:highlight>
            </a:endParaRPr>
          </a:p>
          <a:p>
            <a:pPr marL="0" lvl="0" indent="0" algn="r" rtl="0">
              <a:spcBef>
                <a:spcPts val="1200"/>
              </a:spcBef>
              <a:spcAft>
                <a:spcPts val="0"/>
              </a:spcAft>
              <a:buClr>
                <a:schemeClr val="dk1"/>
              </a:buClr>
              <a:buSzPts val="1100"/>
              <a:buFont typeface="Arial"/>
              <a:buNone/>
            </a:pPr>
            <a:r>
              <a:rPr lang="en" sz="1200">
                <a:solidFill>
                  <a:srgbClr val="232323"/>
                </a:solidFill>
                <a:highlight>
                  <a:schemeClr val="lt1"/>
                </a:highlight>
              </a:rPr>
              <a:t>Greg Breese </a:t>
            </a:r>
            <a:endParaRPr sz="1200">
              <a:solidFill>
                <a:srgbClr val="232323"/>
              </a:solidFill>
              <a:highlight>
                <a:srgbClr val="FFFFFF"/>
              </a:highlight>
            </a:endParaRPr>
          </a:p>
          <a:p>
            <a:pPr marL="0" lvl="0" indent="0" algn="r" rtl="0">
              <a:spcBef>
                <a:spcPts val="1200"/>
              </a:spcBef>
              <a:spcAft>
                <a:spcPts val="1200"/>
              </a:spcAft>
              <a:buNone/>
            </a:pPr>
            <a:r>
              <a:rPr lang="en" sz="800">
                <a:solidFill>
                  <a:srgbClr val="232323"/>
                </a:solidFill>
                <a:highlight>
                  <a:srgbClr val="FFFFFF"/>
                </a:highlight>
              </a:rPr>
              <a:t>[From Teacher magazine:</a:t>
            </a:r>
            <a:br>
              <a:rPr lang="en" sz="800">
                <a:solidFill>
                  <a:srgbClr val="232323"/>
                </a:solidFill>
                <a:highlight>
                  <a:srgbClr val="FFFFFF"/>
                </a:highlight>
              </a:rPr>
            </a:br>
            <a:r>
              <a:rPr lang="en" sz="800">
                <a:solidFill>
                  <a:srgbClr val="232323"/>
                </a:solidFill>
                <a:highlight>
                  <a:srgbClr val="FFFFFF"/>
                </a:highlight>
              </a:rPr>
              <a:t> </a:t>
            </a:r>
            <a:r>
              <a:rPr lang="en" sz="800" u="sng">
                <a:solidFill>
                  <a:schemeClr val="hlink"/>
                </a:solidFill>
                <a:highlight>
                  <a:srgbClr val="FFFFFF"/>
                </a:highlight>
                <a:hlinkClick r:id="rId3"/>
              </a:rPr>
              <a:t>https://www.teachermagazine.com/au_en/articles/teacher-qa-algorithmic-thinking</a:t>
            </a:r>
            <a:r>
              <a:rPr lang="en" sz="800">
                <a:solidFill>
                  <a:srgbClr val="232323"/>
                </a:solidFill>
                <a:highlight>
                  <a:srgbClr val="FFFFFF"/>
                </a:highlight>
              </a:rPr>
              <a:t> ]</a:t>
            </a:r>
            <a:endParaRPr sz="800">
              <a:solidFill>
                <a:srgbClr val="232323"/>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Algorithmic Thinking</a:t>
            </a:r>
            <a:endParaRPr/>
          </a:p>
        </p:txBody>
      </p:sp>
      <p:sp>
        <p:nvSpPr>
          <p:cNvPr id="180" name="Google Shape;180;p33"/>
          <p:cNvSpPr txBox="1">
            <a:spLocks noGrp="1"/>
          </p:cNvSpPr>
          <p:nvPr>
            <p:ph type="body" idx="1"/>
          </p:nvPr>
        </p:nvSpPr>
        <p:spPr>
          <a:xfrm>
            <a:off x="311700" y="1152475"/>
            <a:ext cx="8520600" cy="3661800"/>
          </a:xfrm>
          <a:prstGeom prst="rect">
            <a:avLst/>
          </a:prstGeom>
          <a:solidFill>
            <a:schemeClr val="lt1"/>
          </a:solidFill>
        </p:spPr>
        <p:txBody>
          <a:bodyPr spcFirstLastPara="1" wrap="square" lIns="91425" tIns="91425" rIns="91425" bIns="91425" anchor="t" anchorCtr="0">
            <a:noAutofit/>
          </a:bodyPr>
          <a:lstStyle/>
          <a:p>
            <a:pPr marL="0" lvl="0" indent="0" algn="l" rtl="0">
              <a:spcBef>
                <a:spcPts val="900"/>
              </a:spcBef>
              <a:spcAft>
                <a:spcPts val="0"/>
              </a:spcAft>
              <a:buClr>
                <a:schemeClr val="dk1"/>
              </a:buClr>
              <a:buSzPts val="1100"/>
              <a:buFont typeface="Arial"/>
              <a:buNone/>
            </a:pPr>
            <a:r>
              <a:rPr lang="en" sz="1200">
                <a:solidFill>
                  <a:schemeClr val="dk1"/>
                </a:solidFill>
                <a:highlight>
                  <a:srgbClr val="FFFFFF"/>
                </a:highlight>
              </a:rPr>
              <a:t>The part of the Computational Thinking skill set that is very distinctively what computer science is about is algorithmic thinking.</a:t>
            </a:r>
            <a:endParaRPr sz="1200">
              <a:solidFill>
                <a:schemeClr val="dk1"/>
              </a:solidFill>
              <a:highlight>
                <a:srgbClr val="FFFFFF"/>
              </a:highlight>
            </a:endParaRPr>
          </a:p>
          <a:p>
            <a:pPr marL="0" lvl="0" indent="0" algn="l" rtl="0">
              <a:spcBef>
                <a:spcPts val="1500"/>
              </a:spcBef>
              <a:spcAft>
                <a:spcPts val="0"/>
              </a:spcAft>
              <a:buClr>
                <a:schemeClr val="dk1"/>
              </a:buClr>
              <a:buSzPts val="1100"/>
              <a:buFont typeface="Arial"/>
              <a:buNone/>
            </a:pPr>
            <a:r>
              <a:rPr lang="en" sz="1200">
                <a:solidFill>
                  <a:schemeClr val="dk1"/>
                </a:solidFill>
                <a:highlight>
                  <a:srgbClr val="FFFFFF"/>
                </a:highlight>
              </a:rPr>
              <a:t>Some problems are one-offs. You solve them, apply the solution and move on. Algorithmic thinking needs to kick in when similar problems have to be solved over and over again. You don't want to have to think it through anew every time. You want a solution that works every time.</a:t>
            </a:r>
            <a:endParaRPr sz="1200">
              <a:solidFill>
                <a:schemeClr val="dk1"/>
              </a:solidFill>
              <a:highlight>
                <a:srgbClr val="FFFFFF"/>
              </a:highlight>
            </a:endParaRPr>
          </a:p>
          <a:p>
            <a:pPr marL="0" lvl="0" indent="0" algn="l" rtl="0">
              <a:spcBef>
                <a:spcPts val="1500"/>
              </a:spcBef>
              <a:spcAft>
                <a:spcPts val="0"/>
              </a:spcAft>
              <a:buClr>
                <a:schemeClr val="dk1"/>
              </a:buClr>
              <a:buSzPts val="1100"/>
              <a:buFont typeface="Arial"/>
              <a:buNone/>
            </a:pPr>
            <a:r>
              <a:rPr lang="en" sz="1200">
                <a:solidFill>
                  <a:schemeClr val="dk1"/>
                </a:solidFill>
                <a:highlight>
                  <a:srgbClr val="FFFFFF"/>
                </a:highlight>
              </a:rPr>
              <a:t>Algorithmic thinking is important for many "strategy" board games. Ideally you want to come up with a strategy that is guaranteed to win, or at least never lose. All such a strategy is is a set of rules that tell you what to do at each step without thinking: what computer scientists call an algorithm. If you can create such a set of rules, not only could it be the basis of you playing well, but also of a computer program that plays well. Even your granny or kid brother should be able to play a perfect game by following your rules!</a:t>
            </a:r>
            <a:endParaRPr sz="1200">
              <a:solidFill>
                <a:schemeClr val="dk1"/>
              </a:solidFill>
              <a:highlight>
                <a:srgbClr val="FFFFFF"/>
              </a:highlight>
            </a:endParaRPr>
          </a:p>
          <a:p>
            <a:pPr marL="0" lvl="0" indent="0" algn="l" rtl="0">
              <a:spcBef>
                <a:spcPts val="1500"/>
              </a:spcBef>
              <a:spcAft>
                <a:spcPts val="0"/>
              </a:spcAft>
              <a:buNone/>
            </a:pPr>
            <a:r>
              <a:rPr lang="en" sz="1200">
                <a:solidFill>
                  <a:schemeClr val="dk1"/>
                </a:solidFill>
                <a:highlight>
                  <a:srgbClr val="FFFFFF"/>
                </a:highlight>
              </a:rPr>
              <a:t>Algorithmic thinking is the ability to think in terms of such algorithms as a way of solving problems. It is a core skill people develop when they learn to write their own computer programs.</a:t>
            </a:r>
            <a:endParaRPr sz="1200">
              <a:solidFill>
                <a:schemeClr val="dk1"/>
              </a:solidFill>
              <a:highlight>
                <a:srgbClr val="FFFFFF"/>
              </a:highlight>
            </a:endParaRPr>
          </a:p>
          <a:p>
            <a:pPr marL="0" lvl="0" indent="0" algn="r" rtl="0">
              <a:spcBef>
                <a:spcPts val="1500"/>
              </a:spcBef>
              <a:spcAft>
                <a:spcPts val="0"/>
              </a:spcAft>
              <a:buClr>
                <a:schemeClr val="dk1"/>
              </a:buClr>
              <a:buSzPts val="1100"/>
              <a:buFont typeface="Arial"/>
              <a:buNone/>
            </a:pPr>
            <a:r>
              <a:rPr lang="en" sz="800">
                <a:solidFill>
                  <a:schemeClr val="dk1"/>
                </a:solidFill>
                <a:highlight>
                  <a:srgbClr val="FFFFFF"/>
                </a:highlight>
              </a:rPr>
              <a:t>[From: CS4FN Computer Science for Fun: </a:t>
            </a:r>
            <a:br>
              <a:rPr lang="en" sz="800">
                <a:solidFill>
                  <a:schemeClr val="dk1"/>
                </a:solidFill>
                <a:highlight>
                  <a:srgbClr val="FFFFFF"/>
                </a:highlight>
              </a:rPr>
            </a:br>
            <a:r>
              <a:rPr lang="en" sz="800" u="sng">
                <a:solidFill>
                  <a:schemeClr val="hlink"/>
                </a:solidFill>
                <a:highlight>
                  <a:srgbClr val="FFFFFF"/>
                </a:highlight>
                <a:hlinkClick r:id="rId3"/>
              </a:rPr>
              <a:t>http://www.cs4fn.org/computationalthinking/algorithmicthinking.php</a:t>
            </a:r>
            <a:endParaRPr sz="800">
              <a:solidFill>
                <a:schemeClr val="dk1"/>
              </a:solidFill>
              <a:highlight>
                <a:srgbClr val="FFFFFF"/>
              </a:highlight>
            </a:endParaRPr>
          </a:p>
          <a:p>
            <a:pPr marL="0" lvl="0" indent="0" algn="l" rtl="0">
              <a:spcBef>
                <a:spcPts val="1500"/>
              </a:spcBef>
              <a:spcAft>
                <a:spcPts val="1200"/>
              </a:spcAft>
              <a:buNone/>
            </a:pP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a:t>Examples of Algorithms in Everyday Life</a:t>
            </a:r>
            <a:endParaRPr sz="2500"/>
          </a:p>
          <a:p>
            <a:pPr marL="0" lvl="0" indent="0" algn="l" rtl="0">
              <a:spcBef>
                <a:spcPts val="1000"/>
              </a:spcBef>
              <a:spcAft>
                <a:spcPts val="0"/>
              </a:spcAft>
              <a:buNone/>
            </a:pPr>
            <a:endParaRPr sz="2500"/>
          </a:p>
        </p:txBody>
      </p:sp>
      <p:sp>
        <p:nvSpPr>
          <p:cNvPr id="186" name="Google Shape;186;p34"/>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Autofit/>
          </a:bodyPr>
          <a:lstStyle/>
          <a:p>
            <a:pPr marL="0" lvl="0" indent="0" algn="l" rtl="0">
              <a:lnSpc>
                <a:spcPct val="100000"/>
              </a:lnSpc>
              <a:spcBef>
                <a:spcPts val="300"/>
              </a:spcBef>
              <a:spcAft>
                <a:spcPts val="0"/>
              </a:spcAft>
              <a:buClr>
                <a:schemeClr val="dk1"/>
              </a:buClr>
              <a:buSzPts val="1100"/>
              <a:buFont typeface="Arial"/>
              <a:buNone/>
            </a:pPr>
            <a:r>
              <a:rPr lang="en" sz="1200">
                <a:solidFill>
                  <a:schemeClr val="dk1"/>
                </a:solidFill>
                <a:highlight>
                  <a:srgbClr val="FFFFFF"/>
                </a:highlight>
              </a:rPr>
              <a:t>And like computational thinking and its other elements we’ve discussed, algorithms are something we experience regularly in our lives.</a:t>
            </a:r>
            <a:endParaRPr sz="1200">
              <a:solidFill>
                <a:schemeClr val="dk1"/>
              </a:solidFill>
              <a:highlight>
                <a:srgbClr val="FFFFFF"/>
              </a:highlight>
            </a:endParaRPr>
          </a:p>
          <a:p>
            <a:pPr marL="457200" lvl="0" indent="0" algn="l" rtl="0">
              <a:lnSpc>
                <a:spcPct val="100000"/>
              </a:lnSpc>
              <a:spcBef>
                <a:spcPts val="1900"/>
              </a:spcBef>
              <a:spcAft>
                <a:spcPts val="0"/>
              </a:spcAft>
              <a:buClr>
                <a:schemeClr val="dk1"/>
              </a:buClr>
              <a:buSzPts val="1100"/>
              <a:buFont typeface="Arial"/>
              <a:buNone/>
            </a:pPr>
            <a:r>
              <a:rPr lang="en" sz="1200">
                <a:solidFill>
                  <a:schemeClr val="dk1"/>
                </a:solidFill>
                <a:highlight>
                  <a:srgbClr val="FFFFFF"/>
                </a:highlight>
              </a:rPr>
              <a:t>If you’re an amateur chef or a frozen meal aficionado, </a:t>
            </a:r>
            <a:r>
              <a:rPr lang="en" sz="1200" b="1">
                <a:solidFill>
                  <a:schemeClr val="dk1"/>
                </a:solidFill>
                <a:highlight>
                  <a:srgbClr val="FFFFFF"/>
                </a:highlight>
              </a:rPr>
              <a:t>you follow recipes and directions for preparing food</a:t>
            </a:r>
            <a:r>
              <a:rPr lang="en" sz="1200">
                <a:solidFill>
                  <a:schemeClr val="dk1"/>
                </a:solidFill>
                <a:highlight>
                  <a:srgbClr val="FFFFFF"/>
                </a:highlight>
              </a:rPr>
              <a:t>, and that’s an algorithm.</a:t>
            </a:r>
            <a:endParaRPr sz="1200">
              <a:solidFill>
                <a:schemeClr val="dk1"/>
              </a:solidFill>
              <a:highlight>
                <a:srgbClr val="FFFFFF"/>
              </a:highlight>
            </a:endParaRPr>
          </a:p>
          <a:p>
            <a:pPr marL="457200" lvl="0" indent="0" algn="l" rtl="0">
              <a:lnSpc>
                <a:spcPct val="100000"/>
              </a:lnSpc>
              <a:spcBef>
                <a:spcPts val="1900"/>
              </a:spcBef>
              <a:spcAft>
                <a:spcPts val="0"/>
              </a:spcAft>
              <a:buNone/>
            </a:pPr>
            <a:r>
              <a:rPr lang="en" sz="1200" b="1">
                <a:solidFill>
                  <a:schemeClr val="dk1"/>
                </a:solidFill>
                <a:highlight>
                  <a:srgbClr val="FFFFFF"/>
                </a:highlight>
              </a:rPr>
              <a:t>When you’re feeling groovy and bust out in a dance routine</a:t>
            </a:r>
            <a:r>
              <a:rPr lang="en" sz="1200">
                <a:solidFill>
                  <a:schemeClr val="dk1"/>
                </a:solidFill>
                <a:highlight>
                  <a:srgbClr val="FFFFFF"/>
                </a:highlight>
              </a:rPr>
              <a:t> – maybe the Cha Cha Slide, the Macarena, or Flossing – you are also following a routine that emulates an algorithm </a:t>
            </a:r>
            <a:r>
              <a:rPr lang="en" sz="1200" i="1">
                <a:solidFill>
                  <a:schemeClr val="dk1"/>
                </a:solidFill>
                <a:highlight>
                  <a:srgbClr val="FFFFFF"/>
                </a:highlight>
              </a:rPr>
              <a:t>and simultaneously being really cool</a:t>
            </a:r>
            <a:r>
              <a:rPr lang="en" sz="1200">
                <a:solidFill>
                  <a:schemeClr val="dk1"/>
                </a:solidFill>
                <a:highlight>
                  <a:srgbClr val="FFFFFF"/>
                </a:highlight>
              </a:rPr>
              <a:t>.</a:t>
            </a:r>
            <a:endParaRPr sz="1200">
              <a:solidFill>
                <a:schemeClr val="dk1"/>
              </a:solidFill>
              <a:highlight>
                <a:srgbClr val="FFFFFF"/>
              </a:highlight>
            </a:endParaRPr>
          </a:p>
          <a:p>
            <a:pPr marL="0" lvl="0" indent="0" algn="r" rtl="0">
              <a:lnSpc>
                <a:spcPct val="140000"/>
              </a:lnSpc>
              <a:spcBef>
                <a:spcPts val="1900"/>
              </a:spcBef>
              <a:spcAft>
                <a:spcPts val="0"/>
              </a:spcAft>
              <a:buNone/>
            </a:pPr>
            <a:r>
              <a:rPr lang="en" sz="800" u="sng">
                <a:solidFill>
                  <a:schemeClr val="hlink"/>
                </a:solidFill>
                <a:highlight>
                  <a:srgbClr val="FFFFFF"/>
                </a:highlight>
                <a:hlinkClick r:id="rId3"/>
              </a:rPr>
              <a:t>Democratic National Convention 90S GIF by Election 2016 - Find &amp; Share on GIPHY</a:t>
            </a:r>
            <a:endParaRPr sz="800">
              <a:solidFill>
                <a:schemeClr val="dk1"/>
              </a:solidFill>
              <a:highlight>
                <a:srgbClr val="FFFFFF"/>
              </a:highlight>
            </a:endParaRPr>
          </a:p>
          <a:p>
            <a:pPr marL="0" lvl="0" indent="0" algn="l" rtl="0">
              <a:lnSpc>
                <a:spcPct val="100000"/>
              </a:lnSpc>
              <a:spcBef>
                <a:spcPts val="1900"/>
              </a:spcBef>
              <a:spcAft>
                <a:spcPts val="0"/>
              </a:spcAft>
              <a:buNone/>
            </a:pPr>
            <a:r>
              <a:rPr lang="en" sz="1200">
                <a:solidFill>
                  <a:schemeClr val="dk1"/>
                </a:solidFill>
                <a:highlight>
                  <a:srgbClr val="FFFFFF"/>
                </a:highlight>
              </a:rPr>
              <a:t>Outlining </a:t>
            </a:r>
            <a:r>
              <a:rPr lang="en" sz="1200" b="1">
                <a:solidFill>
                  <a:schemeClr val="dk1"/>
                </a:solidFill>
                <a:highlight>
                  <a:srgbClr val="FFFFFF"/>
                </a:highlight>
              </a:rPr>
              <a:t>a process for checking out books in a school library</a:t>
            </a:r>
            <a:r>
              <a:rPr lang="en" sz="1200">
                <a:solidFill>
                  <a:schemeClr val="dk1"/>
                </a:solidFill>
                <a:highlight>
                  <a:srgbClr val="FFFFFF"/>
                </a:highlight>
              </a:rPr>
              <a:t> or </a:t>
            </a:r>
            <a:r>
              <a:rPr lang="en" sz="1200" b="1">
                <a:solidFill>
                  <a:schemeClr val="dk1"/>
                </a:solidFill>
                <a:highlight>
                  <a:srgbClr val="FFFFFF"/>
                </a:highlight>
              </a:rPr>
              <a:t>instructions for cleaning up at the end of the day</a:t>
            </a:r>
            <a:r>
              <a:rPr lang="en" sz="1200">
                <a:solidFill>
                  <a:schemeClr val="dk1"/>
                </a:solidFill>
                <a:highlight>
                  <a:srgbClr val="FFFFFF"/>
                </a:highlight>
              </a:rPr>
              <a:t> is developing an algorithm and letting your inner computer scientist shine.</a:t>
            </a:r>
            <a:endParaRPr sz="1200">
              <a:solidFill>
                <a:schemeClr val="dk1"/>
              </a:solidFill>
              <a:highlight>
                <a:srgbClr val="FFFFFF"/>
              </a:highlight>
            </a:endParaRPr>
          </a:p>
          <a:p>
            <a:pPr marL="0" lvl="0" indent="0" algn="r" rtl="0">
              <a:spcBef>
                <a:spcPts val="1900"/>
              </a:spcBef>
              <a:spcAft>
                <a:spcPts val="1200"/>
              </a:spcAft>
              <a:buNone/>
            </a:pPr>
            <a:r>
              <a:rPr lang="en" sz="800">
                <a:solidFill>
                  <a:schemeClr val="dk1"/>
                </a:solidFill>
                <a:highlight>
                  <a:srgbClr val="FFFFFF"/>
                </a:highlight>
              </a:rPr>
              <a:t>[from Anna</a:t>
            </a:r>
            <a:r>
              <a:rPr lang="en" sz="8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 McVeigh-Murphy</a:t>
            </a:r>
            <a:r>
              <a:rPr lang="en" sz="800">
                <a:solidFill>
                  <a:schemeClr val="dk1"/>
                </a:solidFill>
                <a:highlight>
                  <a:srgbClr val="FFFFFF"/>
                </a:highlight>
              </a:rPr>
              <a:t>, The One About Algorithmic Thinking  in Computational Thinking, February 26, 2020  </a:t>
            </a:r>
            <a:br>
              <a:rPr lang="en" sz="800">
                <a:solidFill>
                  <a:schemeClr val="dk1"/>
                </a:solidFill>
                <a:highlight>
                  <a:srgbClr val="FFFFFF"/>
                </a:highlight>
              </a:rPr>
            </a:br>
            <a:r>
              <a:rPr lang="en" sz="800" u="sng">
                <a:solidFill>
                  <a:schemeClr val="hlink"/>
                </a:solidFill>
                <a:highlight>
                  <a:srgbClr val="FFFFFF"/>
                </a:highlight>
                <a:hlinkClick r:id="rId5"/>
              </a:rPr>
              <a:t>https://equip.learning.com/algorithmic-thinking-computational-thinking/</a:t>
            </a:r>
            <a:r>
              <a:rPr lang="en" sz="800">
                <a:solidFill>
                  <a:schemeClr val="dk1"/>
                </a:solidFill>
                <a:highlight>
                  <a:srgbClr val="FFFFFF"/>
                </a:highlight>
              </a:rPr>
              <a:t>]</a:t>
            </a:r>
            <a:endParaRPr sz="800">
              <a:solidFill>
                <a:schemeClr val="dk1"/>
              </a:solidFill>
              <a:highlight>
                <a:srgbClr val="FFFFFF"/>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Testing and Debugging</a:t>
            </a:r>
            <a:endParaRPr/>
          </a:p>
        </p:txBody>
      </p:sp>
      <p:sp>
        <p:nvSpPr>
          <p:cNvPr id="192" name="Google Shape;192;p35"/>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fontScale="85000"/>
          </a:bodyPr>
          <a:lstStyle/>
          <a:p>
            <a:pPr marL="0" lvl="0" indent="0" algn="l" rtl="0">
              <a:spcBef>
                <a:spcPts val="1200"/>
              </a:spcBef>
              <a:spcAft>
                <a:spcPts val="0"/>
              </a:spcAft>
              <a:buNone/>
            </a:pPr>
            <a:r>
              <a:rPr lang="en" sz="1435">
                <a:solidFill>
                  <a:srgbClr val="404040"/>
                </a:solidFill>
              </a:rPr>
              <a:t>Debugging and Evaluation – testing and refining a potential solution, and ensuring it’s the best fit for the problem.</a:t>
            </a:r>
            <a:endParaRPr sz="1435">
              <a:solidFill>
                <a:srgbClr val="404040"/>
              </a:solidFill>
            </a:endParaRPr>
          </a:p>
          <a:p>
            <a:pPr marL="0" lvl="0" indent="0" algn="r" rtl="0">
              <a:spcBef>
                <a:spcPts val="1200"/>
              </a:spcBef>
              <a:spcAft>
                <a:spcPts val="0"/>
              </a:spcAft>
              <a:buNone/>
            </a:pPr>
            <a:r>
              <a:rPr lang="en" sz="900">
                <a:solidFill>
                  <a:srgbClr val="404040"/>
                </a:solidFill>
              </a:rPr>
              <a:t>[from CSforCA: COMPUTER SCIENCE SKILLS: COMPUTATIONAL THINKING EXPLAINED, January 5, 2021 </a:t>
            </a:r>
            <a:br>
              <a:rPr lang="en" sz="900">
                <a:solidFill>
                  <a:srgbClr val="404040"/>
                </a:solidFill>
              </a:rPr>
            </a:br>
            <a:r>
              <a:rPr lang="en" sz="900" u="sng">
                <a:solidFill>
                  <a:schemeClr val="hlink"/>
                </a:solidFill>
                <a:hlinkClick r:id="rId3"/>
              </a:rPr>
              <a:t>https://csforca.org/computer-science-skills-computational-thinking-explained/</a:t>
            </a:r>
            <a:r>
              <a:rPr lang="en" sz="900">
                <a:solidFill>
                  <a:srgbClr val="404040"/>
                </a:solidFill>
              </a:rPr>
              <a:t> ]</a:t>
            </a:r>
            <a:endParaRPr sz="900">
              <a:solidFill>
                <a:srgbClr val="404040"/>
              </a:solidFill>
            </a:endParaRPr>
          </a:p>
          <a:p>
            <a:pPr marL="0" lvl="0" indent="0" algn="l" rtl="0">
              <a:spcBef>
                <a:spcPts val="1200"/>
              </a:spcBef>
              <a:spcAft>
                <a:spcPts val="0"/>
              </a:spcAft>
              <a:buNone/>
            </a:pPr>
            <a:r>
              <a:rPr lang="en" sz="1308">
                <a:solidFill>
                  <a:srgbClr val="404040"/>
                </a:solidFill>
              </a:rPr>
              <a:t>Testing and refinement is the deliberate and iterative process of improving a computational artifact. This process includes debugging (identifying and fixing errors) and comparing actual outcomes to intended outcomes. Students also respond to the changing needs and expectations of end users and improve the performance, reliability, usability, and accessibility of artifacts.</a:t>
            </a:r>
            <a:endParaRPr sz="1308">
              <a:solidFill>
                <a:srgbClr val="404040"/>
              </a:solidFill>
            </a:endParaRPr>
          </a:p>
          <a:p>
            <a:pPr marL="0" lvl="0" indent="0" algn="r" rtl="0">
              <a:spcBef>
                <a:spcPts val="1200"/>
              </a:spcBef>
              <a:spcAft>
                <a:spcPts val="0"/>
              </a:spcAft>
              <a:buNone/>
            </a:pPr>
            <a:r>
              <a:rPr lang="en" sz="900">
                <a:solidFill>
                  <a:srgbClr val="404040"/>
                </a:solidFill>
              </a:rPr>
              <a:t>[From: Report of the K–12 Computer Science Framework Steering Committee </a:t>
            </a:r>
            <a:br>
              <a:rPr lang="en" sz="900">
                <a:solidFill>
                  <a:srgbClr val="404040"/>
                </a:solidFill>
              </a:rPr>
            </a:br>
            <a:r>
              <a:rPr lang="en" sz="900" u="sng">
                <a:solidFill>
                  <a:schemeClr val="hlink"/>
                </a:solidFill>
                <a:hlinkClick r:id="rId4"/>
              </a:rPr>
              <a:t>https://k12cs.org/wp-content/uploads/2016/09/K%E2%80%9312-Computer-Science-Framework.pdf</a:t>
            </a:r>
            <a:r>
              <a:rPr lang="en" sz="900">
                <a:solidFill>
                  <a:srgbClr val="404040"/>
                </a:solidFill>
              </a:rPr>
              <a:t> ]</a:t>
            </a:r>
            <a:endParaRPr sz="900">
              <a:solidFill>
                <a:srgbClr val="404040"/>
              </a:solidFill>
            </a:endParaRPr>
          </a:p>
          <a:p>
            <a:pPr marL="0" lvl="0" indent="0" algn="l" rtl="0">
              <a:spcBef>
                <a:spcPts val="1200"/>
              </a:spcBef>
              <a:spcAft>
                <a:spcPts val="0"/>
              </a:spcAft>
              <a:buNone/>
            </a:pPr>
            <a:endParaRPr sz="1200">
              <a:solidFill>
                <a:srgbClr val="404040"/>
              </a:solidFill>
            </a:endParaRPr>
          </a:p>
          <a:p>
            <a:pPr marL="0" lvl="0" indent="0" algn="ctr" rtl="0">
              <a:spcBef>
                <a:spcPts val="1200"/>
              </a:spcBef>
              <a:spcAft>
                <a:spcPts val="0"/>
              </a:spcAft>
              <a:buClr>
                <a:schemeClr val="dk1"/>
              </a:buClr>
              <a:buSzPct val="100000"/>
              <a:buFont typeface="Arial"/>
              <a:buNone/>
            </a:pPr>
            <a:endParaRPr sz="1100">
              <a:solidFill>
                <a:srgbClr val="FDBB61"/>
              </a:solidFill>
              <a:uFill>
                <a:noFill/>
              </a:uFill>
              <a:hlinkClick r:id="rId5">
                <a:extLst>
                  <a:ext uri="{A12FA001-AC4F-418D-AE19-62706E023703}">
                    <ahyp:hlinkClr xmlns:ahyp="http://schemas.microsoft.com/office/drawing/2018/hyperlinkcolor" val="tx"/>
                  </a:ext>
                </a:extLst>
              </a:hlinkClick>
            </a:endParaRPr>
          </a:p>
          <a:p>
            <a:pPr marL="0" lvl="0" indent="0" algn="l" rtl="0">
              <a:spcBef>
                <a:spcPts val="1200"/>
              </a:spcBef>
              <a:spcAft>
                <a:spcPts val="0"/>
              </a:spcAft>
              <a:buNone/>
            </a:pPr>
            <a:endParaRPr sz="1200">
              <a:solidFill>
                <a:srgbClr val="404040"/>
              </a:solidFill>
            </a:endParaRPr>
          </a:p>
          <a:p>
            <a:pPr marL="0" lvl="0" indent="0" algn="l" rtl="0">
              <a:spcBef>
                <a:spcPts val="12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311700" y="445025"/>
            <a:ext cx="8520600" cy="84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Learning Outcomes for Testing and Refining Computational Artifacts</a:t>
            </a:r>
            <a:endParaRPr/>
          </a:p>
        </p:txBody>
      </p:sp>
      <p:sp>
        <p:nvSpPr>
          <p:cNvPr id="198" name="Google Shape;198;p36"/>
          <p:cNvSpPr txBox="1">
            <a:spLocks noGrp="1"/>
          </p:cNvSpPr>
          <p:nvPr>
            <p:ph type="body" idx="1"/>
          </p:nvPr>
        </p:nvSpPr>
        <p:spPr>
          <a:xfrm>
            <a:off x="311700" y="1578125"/>
            <a:ext cx="8520600" cy="2844600"/>
          </a:xfrm>
          <a:prstGeom prst="rect">
            <a:avLst/>
          </a:prstGeom>
          <a:solidFill>
            <a:schemeClr val="lt1"/>
          </a:solidFill>
        </p:spPr>
        <p:txBody>
          <a:bodyPr spcFirstLastPara="1" wrap="square" lIns="91425" tIns="91425" rIns="91425" bIns="91425" anchor="t" anchorCtr="0">
            <a:normAutofit/>
          </a:bodyPr>
          <a:lstStyle/>
          <a:p>
            <a:pPr marL="457200" lvl="0" indent="-304800" algn="l" rtl="0">
              <a:spcBef>
                <a:spcPts val="0"/>
              </a:spcBef>
              <a:spcAft>
                <a:spcPts val="0"/>
              </a:spcAft>
              <a:buClr>
                <a:schemeClr val="dk1"/>
              </a:buClr>
              <a:buSzPts val="1200"/>
              <a:buChar char="●"/>
            </a:pPr>
            <a:r>
              <a:rPr lang="en" sz="1200">
                <a:solidFill>
                  <a:schemeClr val="dk1"/>
                </a:solidFill>
              </a:rPr>
              <a:t>Systematically test computational artifacts by considering all scenarios and using test cases.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Identify and fix errors using a systematic process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Evaluate and refine a computational artifact multiple times to enhance its performance, reliability, usability, and accessibility</a:t>
            </a:r>
            <a:endParaRPr sz="1200">
              <a:solidFill>
                <a:schemeClr val="dk1"/>
              </a:solidFill>
            </a:endParaRPr>
          </a:p>
          <a:p>
            <a:pPr marL="0" lvl="0" indent="0" algn="r" rtl="0">
              <a:spcBef>
                <a:spcPts val="1200"/>
              </a:spcBef>
              <a:spcAft>
                <a:spcPts val="1200"/>
              </a:spcAft>
              <a:buNone/>
            </a:pPr>
            <a:r>
              <a:rPr lang="en" sz="800">
                <a:solidFill>
                  <a:schemeClr val="dk1"/>
                </a:solidFill>
              </a:rPr>
              <a:t>[From: Report of the K–12 Computer Science Framework Steering Committee </a:t>
            </a:r>
            <a:br>
              <a:rPr lang="en" sz="800">
                <a:solidFill>
                  <a:schemeClr val="dk1"/>
                </a:solidFill>
              </a:rPr>
            </a:br>
            <a:r>
              <a:rPr lang="en" sz="800" u="sng">
                <a:solidFill>
                  <a:schemeClr val="hlink"/>
                </a:solidFill>
                <a:hlinkClick r:id="rId3"/>
              </a:rPr>
              <a:t>https://k12cs.org/wp-content/uploads/2016/09/K%E2%80%9312-Computer-Science-Framework.pdf</a:t>
            </a:r>
            <a:r>
              <a:rPr lang="en" sz="800">
                <a:solidFill>
                  <a:schemeClr val="dk1"/>
                </a:solidFill>
              </a:rPr>
              <a:t> ]</a:t>
            </a:r>
            <a:endParaRPr sz="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1000"/>
              </a:spcAft>
              <a:buNone/>
            </a:pPr>
            <a:r>
              <a:rPr lang="en" sz="2500"/>
              <a:t>Examples of Algorithms in Curriculum</a:t>
            </a:r>
            <a:endParaRPr sz="2500"/>
          </a:p>
        </p:txBody>
      </p:sp>
      <p:sp>
        <p:nvSpPr>
          <p:cNvPr id="204" name="Google Shape;204;p37"/>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fontScale="55000" lnSpcReduction="10000"/>
          </a:bodyPr>
          <a:lstStyle/>
          <a:p>
            <a:pPr marL="0" lvl="0" indent="0" algn="l" rtl="0">
              <a:lnSpc>
                <a:spcPct val="100000"/>
              </a:lnSpc>
              <a:spcBef>
                <a:spcPts val="1900"/>
              </a:spcBef>
              <a:spcAft>
                <a:spcPts val="0"/>
              </a:spcAft>
              <a:buClr>
                <a:schemeClr val="dk1"/>
              </a:buClr>
              <a:buSzPct val="51162"/>
              <a:buFont typeface="Arial"/>
              <a:buNone/>
            </a:pPr>
            <a:r>
              <a:rPr lang="en" sz="2150" b="1">
                <a:solidFill>
                  <a:schemeClr val="dk1"/>
                </a:solidFill>
                <a:highlight>
                  <a:srgbClr val="FFFFFF"/>
                </a:highlight>
                <a:latin typeface="Roboto"/>
                <a:ea typeface="Roboto"/>
                <a:cs typeface="Roboto"/>
                <a:sym typeface="Roboto"/>
              </a:rPr>
              <a:t>English Language Arts:</a:t>
            </a:r>
            <a:r>
              <a:rPr lang="en" sz="2150">
                <a:solidFill>
                  <a:schemeClr val="dk1"/>
                </a:solidFill>
                <a:highlight>
                  <a:srgbClr val="FFFFFF"/>
                </a:highlight>
                <a:latin typeface="Roboto"/>
                <a:ea typeface="Roboto"/>
                <a:cs typeface="Roboto"/>
                <a:sym typeface="Roboto"/>
              </a:rPr>
              <a:t> Students map a flow chart that details directions for determining whether to use a colon or dash in a sentence.</a:t>
            </a:r>
            <a:endParaRPr sz="2150">
              <a:solidFill>
                <a:schemeClr val="dk1"/>
              </a:solidFill>
              <a:highlight>
                <a:srgbClr val="FFFFFF"/>
              </a:highlight>
              <a:latin typeface="Roboto"/>
              <a:ea typeface="Roboto"/>
              <a:cs typeface="Roboto"/>
              <a:sym typeface="Roboto"/>
            </a:endParaRPr>
          </a:p>
          <a:p>
            <a:pPr marL="0" lvl="0" indent="0" algn="l" rtl="0">
              <a:lnSpc>
                <a:spcPct val="100000"/>
              </a:lnSpc>
              <a:spcBef>
                <a:spcPts val="1900"/>
              </a:spcBef>
              <a:spcAft>
                <a:spcPts val="0"/>
              </a:spcAft>
              <a:buClr>
                <a:schemeClr val="dk1"/>
              </a:buClr>
              <a:buSzPct val="51162"/>
              <a:buFont typeface="Arial"/>
              <a:buNone/>
            </a:pPr>
            <a:r>
              <a:rPr lang="en" sz="2150" b="1">
                <a:solidFill>
                  <a:schemeClr val="dk1"/>
                </a:solidFill>
                <a:highlight>
                  <a:srgbClr val="FFFFFF"/>
                </a:highlight>
                <a:latin typeface="Roboto"/>
                <a:ea typeface="Roboto"/>
                <a:cs typeface="Roboto"/>
                <a:sym typeface="Roboto"/>
              </a:rPr>
              <a:t>Mathematics:</a:t>
            </a:r>
            <a:r>
              <a:rPr lang="en" sz="2150">
                <a:solidFill>
                  <a:schemeClr val="dk1"/>
                </a:solidFill>
                <a:highlight>
                  <a:srgbClr val="FFFFFF"/>
                </a:highlight>
                <a:latin typeface="Roboto"/>
                <a:ea typeface="Roboto"/>
                <a:cs typeface="Roboto"/>
                <a:sym typeface="Roboto"/>
              </a:rPr>
              <a:t> In a word problem, students develop a step-by-step process for how they answered a question that can then be applied to similar problems.</a:t>
            </a:r>
            <a:endParaRPr sz="2150">
              <a:solidFill>
                <a:schemeClr val="dk1"/>
              </a:solidFill>
              <a:highlight>
                <a:srgbClr val="FFFFFF"/>
              </a:highlight>
              <a:latin typeface="Roboto"/>
              <a:ea typeface="Roboto"/>
              <a:cs typeface="Roboto"/>
              <a:sym typeface="Roboto"/>
            </a:endParaRPr>
          </a:p>
          <a:p>
            <a:pPr marL="0" lvl="0" indent="0" algn="l" rtl="0">
              <a:lnSpc>
                <a:spcPct val="100000"/>
              </a:lnSpc>
              <a:spcBef>
                <a:spcPts val="1900"/>
              </a:spcBef>
              <a:spcAft>
                <a:spcPts val="0"/>
              </a:spcAft>
              <a:buClr>
                <a:schemeClr val="dk1"/>
              </a:buClr>
              <a:buSzPct val="51162"/>
              <a:buFont typeface="Arial"/>
              <a:buNone/>
            </a:pPr>
            <a:r>
              <a:rPr lang="en" sz="2150" b="1">
                <a:solidFill>
                  <a:schemeClr val="dk1"/>
                </a:solidFill>
                <a:highlight>
                  <a:srgbClr val="FFFFFF"/>
                </a:highlight>
                <a:latin typeface="Roboto"/>
                <a:ea typeface="Roboto"/>
                <a:cs typeface="Roboto"/>
                <a:sym typeface="Roboto"/>
              </a:rPr>
              <a:t>Science:</a:t>
            </a:r>
            <a:r>
              <a:rPr lang="en" sz="2150">
                <a:solidFill>
                  <a:schemeClr val="dk1"/>
                </a:solidFill>
                <a:highlight>
                  <a:srgbClr val="FFFFFF"/>
                </a:highlight>
                <a:latin typeface="Roboto"/>
                <a:ea typeface="Roboto"/>
                <a:cs typeface="Roboto"/>
                <a:sym typeface="Roboto"/>
              </a:rPr>
              <a:t> Students articulate how to classify elements in the periodic table.</a:t>
            </a:r>
            <a:endParaRPr sz="2150">
              <a:solidFill>
                <a:schemeClr val="dk1"/>
              </a:solidFill>
              <a:highlight>
                <a:srgbClr val="FFFFFF"/>
              </a:highlight>
              <a:latin typeface="Roboto"/>
              <a:ea typeface="Roboto"/>
              <a:cs typeface="Roboto"/>
              <a:sym typeface="Roboto"/>
            </a:endParaRPr>
          </a:p>
          <a:p>
            <a:pPr marL="0" lvl="0" indent="0" algn="l" rtl="0">
              <a:lnSpc>
                <a:spcPct val="100000"/>
              </a:lnSpc>
              <a:spcBef>
                <a:spcPts val="1900"/>
              </a:spcBef>
              <a:spcAft>
                <a:spcPts val="0"/>
              </a:spcAft>
              <a:buClr>
                <a:schemeClr val="dk1"/>
              </a:buClr>
              <a:buSzPct val="51162"/>
              <a:buFont typeface="Arial"/>
              <a:buNone/>
            </a:pPr>
            <a:r>
              <a:rPr lang="en" sz="2150" b="1">
                <a:solidFill>
                  <a:schemeClr val="dk1"/>
                </a:solidFill>
                <a:highlight>
                  <a:srgbClr val="FFFFFF"/>
                </a:highlight>
                <a:latin typeface="Roboto"/>
                <a:ea typeface="Roboto"/>
                <a:cs typeface="Roboto"/>
                <a:sym typeface="Roboto"/>
              </a:rPr>
              <a:t>Social Studies:</a:t>
            </a:r>
            <a:r>
              <a:rPr lang="en" sz="2150">
                <a:solidFill>
                  <a:schemeClr val="dk1"/>
                </a:solidFill>
                <a:highlight>
                  <a:srgbClr val="FFFFFF"/>
                </a:highlight>
                <a:latin typeface="Roboto"/>
                <a:ea typeface="Roboto"/>
                <a:cs typeface="Roboto"/>
                <a:sym typeface="Roboto"/>
              </a:rPr>
              <a:t> Students describe a sequence of smaller events in history that precipitated a much larger event.</a:t>
            </a:r>
            <a:endParaRPr sz="2150">
              <a:solidFill>
                <a:schemeClr val="dk1"/>
              </a:solidFill>
              <a:highlight>
                <a:srgbClr val="FFFFFF"/>
              </a:highlight>
              <a:latin typeface="Roboto"/>
              <a:ea typeface="Roboto"/>
              <a:cs typeface="Roboto"/>
              <a:sym typeface="Roboto"/>
            </a:endParaRPr>
          </a:p>
          <a:p>
            <a:pPr marL="0" lvl="0" indent="0" algn="l" rtl="0">
              <a:lnSpc>
                <a:spcPct val="100000"/>
              </a:lnSpc>
              <a:spcBef>
                <a:spcPts val="1900"/>
              </a:spcBef>
              <a:spcAft>
                <a:spcPts val="0"/>
              </a:spcAft>
              <a:buClr>
                <a:schemeClr val="dk1"/>
              </a:buClr>
              <a:buSzPct val="51162"/>
              <a:buFont typeface="Arial"/>
              <a:buNone/>
            </a:pPr>
            <a:r>
              <a:rPr lang="en" sz="2150" b="1">
                <a:solidFill>
                  <a:schemeClr val="dk1"/>
                </a:solidFill>
                <a:highlight>
                  <a:srgbClr val="FFFFFF"/>
                </a:highlight>
                <a:latin typeface="Roboto"/>
                <a:ea typeface="Roboto"/>
                <a:cs typeface="Roboto"/>
                <a:sym typeface="Roboto"/>
              </a:rPr>
              <a:t>Languages:</a:t>
            </a:r>
            <a:r>
              <a:rPr lang="en" sz="2150">
                <a:solidFill>
                  <a:schemeClr val="dk1"/>
                </a:solidFill>
                <a:highlight>
                  <a:srgbClr val="FFFFFF"/>
                </a:highlight>
                <a:latin typeface="Roboto"/>
                <a:ea typeface="Roboto"/>
                <a:cs typeface="Roboto"/>
                <a:sym typeface="Roboto"/>
              </a:rPr>
              <a:t> Students apply new vocabulary and practice speaking skills to direct another student to perform a task, whether it’s ordering coffee at a café or navigating from one point in a classroom to another.</a:t>
            </a:r>
            <a:endParaRPr sz="2150">
              <a:solidFill>
                <a:schemeClr val="dk1"/>
              </a:solidFill>
              <a:highlight>
                <a:srgbClr val="FFFFFF"/>
              </a:highlight>
              <a:latin typeface="Roboto"/>
              <a:ea typeface="Roboto"/>
              <a:cs typeface="Roboto"/>
              <a:sym typeface="Roboto"/>
            </a:endParaRPr>
          </a:p>
          <a:p>
            <a:pPr marL="0" lvl="0" indent="0" algn="l" rtl="0">
              <a:lnSpc>
                <a:spcPct val="100000"/>
              </a:lnSpc>
              <a:spcBef>
                <a:spcPts val="1900"/>
              </a:spcBef>
              <a:spcAft>
                <a:spcPts val="0"/>
              </a:spcAft>
              <a:buClr>
                <a:schemeClr val="dk1"/>
              </a:buClr>
              <a:buSzPct val="51162"/>
              <a:buFont typeface="Arial"/>
              <a:buNone/>
            </a:pPr>
            <a:r>
              <a:rPr lang="en" sz="2150" b="1">
                <a:solidFill>
                  <a:schemeClr val="dk1"/>
                </a:solidFill>
                <a:highlight>
                  <a:srgbClr val="FFFFFF"/>
                </a:highlight>
                <a:latin typeface="Roboto"/>
                <a:ea typeface="Roboto"/>
                <a:cs typeface="Roboto"/>
                <a:sym typeface="Roboto"/>
              </a:rPr>
              <a:t>Arts:</a:t>
            </a:r>
            <a:r>
              <a:rPr lang="en" sz="2150">
                <a:solidFill>
                  <a:schemeClr val="dk1"/>
                </a:solidFill>
                <a:highlight>
                  <a:srgbClr val="FFFFFF"/>
                </a:highlight>
                <a:latin typeface="Roboto"/>
                <a:ea typeface="Roboto"/>
                <a:cs typeface="Roboto"/>
                <a:sym typeface="Roboto"/>
              </a:rPr>
              <a:t> Students create instructions for drawing a picture that another student then has to use to recreate the image.</a:t>
            </a:r>
            <a:endParaRPr sz="2150">
              <a:solidFill>
                <a:schemeClr val="dk1"/>
              </a:solidFill>
              <a:highlight>
                <a:srgbClr val="FFFFFF"/>
              </a:highlight>
              <a:latin typeface="Roboto"/>
              <a:ea typeface="Roboto"/>
              <a:cs typeface="Roboto"/>
              <a:sym typeface="Roboto"/>
            </a:endParaRPr>
          </a:p>
          <a:p>
            <a:pPr marL="0" lvl="0" indent="0" algn="r" rtl="0">
              <a:spcBef>
                <a:spcPts val="1900"/>
              </a:spcBef>
              <a:spcAft>
                <a:spcPts val="1200"/>
              </a:spcAft>
              <a:buClr>
                <a:schemeClr val="dk1"/>
              </a:buClr>
              <a:buSzPct val="75862"/>
              <a:buFont typeface="Arial"/>
              <a:buNone/>
            </a:pPr>
            <a:r>
              <a:rPr lang="en" sz="1450">
                <a:solidFill>
                  <a:schemeClr val="dk1"/>
                </a:solidFill>
                <a:highlight>
                  <a:srgbClr val="FFFFFF"/>
                </a:highlight>
              </a:rPr>
              <a:t>[from Anna</a:t>
            </a:r>
            <a:r>
              <a:rPr lang="en" sz="1450">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 McVeigh-Murphy</a:t>
            </a:r>
            <a:r>
              <a:rPr lang="en" sz="1450">
                <a:solidFill>
                  <a:schemeClr val="dk1"/>
                </a:solidFill>
                <a:highlight>
                  <a:srgbClr val="FFFFFF"/>
                </a:highlight>
              </a:rPr>
              <a:t>, The One About Algorithmic Thinking  in Computational Thinking, February 26, 2020  </a:t>
            </a:r>
            <a:br>
              <a:rPr lang="en" sz="1450">
                <a:solidFill>
                  <a:schemeClr val="dk1"/>
                </a:solidFill>
                <a:highlight>
                  <a:srgbClr val="FFFFFF"/>
                </a:highlight>
              </a:rPr>
            </a:br>
            <a:r>
              <a:rPr lang="en" sz="1450" u="sng">
                <a:solidFill>
                  <a:schemeClr val="hlink"/>
                </a:solidFill>
                <a:highlight>
                  <a:srgbClr val="FFFFFF"/>
                </a:highlight>
                <a:hlinkClick r:id="rId4"/>
              </a:rPr>
              <a:t>https://equip.learning.com/algorithmic-thinking-computational-thinking/</a:t>
            </a:r>
            <a:r>
              <a:rPr lang="en" sz="1450">
                <a:solidFill>
                  <a:schemeClr val="dk1"/>
                </a:solidFill>
                <a:highlight>
                  <a:srgbClr val="FFFFFF"/>
                </a:highlight>
              </a:rPr>
              <a:t>]</a:t>
            </a:r>
            <a:endParaRPr sz="145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Examples of review and testing from everyday life</a:t>
            </a:r>
            <a:endParaRPr/>
          </a:p>
        </p:txBody>
      </p:sp>
      <p:sp>
        <p:nvSpPr>
          <p:cNvPr id="210" name="Google Shape;210;p38"/>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a:bodyPr>
          <a:lstStyle/>
          <a:p>
            <a:pPr marL="457200" lvl="0" indent="-304800" algn="l" rtl="0">
              <a:spcBef>
                <a:spcPts val="0"/>
              </a:spcBef>
              <a:spcAft>
                <a:spcPts val="0"/>
              </a:spcAft>
              <a:buSzPts val="1200"/>
              <a:buChar char="●"/>
            </a:pPr>
            <a:r>
              <a:rPr lang="en" sz="1200"/>
              <a:t>The task of a book editor involves very detailed review of manuscripts</a:t>
            </a:r>
            <a:endParaRPr sz="1200"/>
          </a:p>
          <a:p>
            <a:pPr marL="457200" lvl="0" indent="-304800" algn="l" rtl="0">
              <a:spcBef>
                <a:spcPts val="0"/>
              </a:spcBef>
              <a:spcAft>
                <a:spcPts val="0"/>
              </a:spcAft>
              <a:buSzPts val="1200"/>
              <a:buChar char="●"/>
            </a:pPr>
            <a:r>
              <a:rPr lang="en" sz="1200"/>
              <a:t>Engineering plans for a new building are reviewed extensively throughout the process of design and construction.</a:t>
            </a:r>
            <a:endParaRPr sz="1200"/>
          </a:p>
          <a:p>
            <a:pPr marL="457200" lvl="0" indent="-304800" algn="l" rtl="0">
              <a:spcBef>
                <a:spcPts val="0"/>
              </a:spcBef>
              <a:spcAft>
                <a:spcPts val="0"/>
              </a:spcAft>
              <a:buSzPts val="1200"/>
              <a:buChar char="●"/>
            </a:pPr>
            <a:r>
              <a:rPr lang="en" sz="1200"/>
              <a:t>For a faculty member, publishing in a research journal often requires a long review process before publication.</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Examples of review and testing in curriculum</a:t>
            </a:r>
            <a:endParaRPr/>
          </a:p>
        </p:txBody>
      </p:sp>
      <p:sp>
        <p:nvSpPr>
          <p:cNvPr id="216" name="Google Shape;216;p39"/>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a:bodyPr>
          <a:lstStyle/>
          <a:p>
            <a:pPr marL="457200" lvl="0" indent="-304800" algn="l" rtl="0">
              <a:spcBef>
                <a:spcPts val="0"/>
              </a:spcBef>
              <a:spcAft>
                <a:spcPts val="0"/>
              </a:spcAft>
              <a:buSzPts val="1200"/>
              <a:buChar char="●"/>
            </a:pPr>
            <a:r>
              <a:rPr lang="en" sz="1200"/>
              <a:t>In an </a:t>
            </a:r>
            <a:r>
              <a:rPr lang="en" sz="1200" b="1"/>
              <a:t>English class</a:t>
            </a:r>
            <a:r>
              <a:rPr lang="en" sz="1200"/>
              <a:t>, for an assignment of writing an essay, students submit a paper draft.  These drafts are reviewed by classmates</a:t>
            </a:r>
            <a:endParaRPr sz="1200"/>
          </a:p>
          <a:p>
            <a:pPr marL="457200" lvl="0" indent="-304800" algn="l" rtl="0">
              <a:spcBef>
                <a:spcPts val="0"/>
              </a:spcBef>
              <a:spcAft>
                <a:spcPts val="0"/>
              </a:spcAft>
              <a:buSzPts val="1200"/>
              <a:buChar char="●"/>
            </a:pPr>
            <a:r>
              <a:rPr lang="en" sz="1200" b="1"/>
              <a:t>Mathematics</a:t>
            </a:r>
            <a:r>
              <a:rPr lang="en" sz="1200"/>
              <a:t>: in an assignment to learn long division, students are permitted to check their work with a calculator.</a:t>
            </a:r>
            <a:endParaRPr sz="1200"/>
          </a:p>
          <a:p>
            <a:pPr marL="457200" lvl="0" indent="-304800" algn="l" rtl="0">
              <a:spcBef>
                <a:spcPts val="0"/>
              </a:spcBef>
              <a:spcAft>
                <a:spcPts val="0"/>
              </a:spcAft>
              <a:buSzPts val="1200"/>
              <a:buChar char="●"/>
            </a:pPr>
            <a:r>
              <a:rPr lang="en" sz="1200" b="1"/>
              <a:t>Science</a:t>
            </a:r>
            <a:r>
              <a:rPr lang="en" sz="1200"/>
              <a:t>: in a Chemistry class, students perform a wet lab experiment and verify their results analytically.</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computational thinking?</a:t>
            </a:r>
            <a:endParaRPr/>
          </a:p>
        </p:txBody>
      </p:sp>
      <p:sp>
        <p:nvSpPr>
          <p:cNvPr id="69" name="Google Shape;69;p15"/>
          <p:cNvSpPr txBox="1">
            <a:spLocks noGrp="1"/>
          </p:cNvSpPr>
          <p:nvPr>
            <p:ph type="body" idx="1"/>
          </p:nvPr>
        </p:nvSpPr>
        <p:spPr>
          <a:xfrm>
            <a:off x="4975525" y="1152475"/>
            <a:ext cx="3704400" cy="34164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sz="1300">
                <a:solidFill>
                  <a:schemeClr val="dk1"/>
                </a:solidFill>
                <a:highlight>
                  <a:srgbClr val="FAFAFA"/>
                </a:highlight>
              </a:rPr>
              <a:t>Computational thinking refers to the </a:t>
            </a:r>
            <a:r>
              <a:rPr lang="en" sz="1300">
                <a:solidFill>
                  <a:schemeClr val="dk1"/>
                </a:solidFill>
                <a:highlight>
                  <a:schemeClr val="lt1"/>
                </a:highlight>
              </a:rPr>
              <a:t>thought processes involved in expressing solutions as computational steps or algorithms that can be carried out by a computer.</a:t>
            </a:r>
            <a:r>
              <a:rPr lang="en" sz="1300">
                <a:solidFill>
                  <a:schemeClr val="dk1"/>
                </a:solidFill>
                <a:highlight>
                  <a:srgbClr val="FAFAFA"/>
                </a:highlight>
              </a:rPr>
              <a:t> </a:t>
            </a:r>
            <a:endParaRPr sz="1300">
              <a:solidFill>
                <a:schemeClr val="dk1"/>
              </a:solidFill>
              <a:highlight>
                <a:srgbClr val="FAFAFA"/>
              </a:highlight>
            </a:endParaRPr>
          </a:p>
          <a:p>
            <a:pPr marL="0" lvl="0" indent="0" algn="l" rtl="0">
              <a:spcBef>
                <a:spcPts val="1200"/>
              </a:spcBef>
              <a:spcAft>
                <a:spcPts val="0"/>
              </a:spcAft>
              <a:buNone/>
            </a:pPr>
            <a:endParaRPr sz="1300">
              <a:solidFill>
                <a:schemeClr val="dk1"/>
              </a:solidFill>
              <a:highlight>
                <a:srgbClr val="FAFAFA"/>
              </a:highlight>
            </a:endParaRPr>
          </a:p>
          <a:p>
            <a:pPr marL="0" lvl="0" indent="0" algn="r" rtl="0">
              <a:spcBef>
                <a:spcPts val="1200"/>
              </a:spcBef>
              <a:spcAft>
                <a:spcPts val="1200"/>
              </a:spcAft>
              <a:buNone/>
            </a:pPr>
            <a:r>
              <a:rPr lang="en" sz="800" u="sng">
                <a:solidFill>
                  <a:schemeClr val="hlink"/>
                </a:solidFill>
                <a:highlight>
                  <a:srgbClr val="FAFAFA"/>
                </a:highlight>
                <a:hlinkClick r:id="rId3"/>
              </a:rPr>
              <a:t>(Cuny, Snyder, &amp; Wing, 2010; Aho, 2011; Lee, 2016).</a:t>
            </a:r>
            <a:endParaRPr sz="800">
              <a:solidFill>
                <a:schemeClr val="dk1"/>
              </a:solidFill>
            </a:endParaRPr>
          </a:p>
        </p:txBody>
      </p:sp>
      <p:pic>
        <p:nvPicPr>
          <p:cNvPr id="70" name="Google Shape;70;p1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80800" y="1152475"/>
            <a:ext cx="4473302" cy="3205516"/>
          </a:xfrm>
          <a:prstGeom prst="rect">
            <a:avLst/>
          </a:prstGeom>
          <a:noFill/>
          <a:ln>
            <a:noFill/>
          </a:ln>
        </p:spPr>
      </p:pic>
      <p:sp>
        <p:nvSpPr>
          <p:cNvPr id="71" name="Google Shape;71;p15"/>
          <p:cNvSpPr txBox="1"/>
          <p:nvPr/>
        </p:nvSpPr>
        <p:spPr>
          <a:xfrm>
            <a:off x="380800" y="4261075"/>
            <a:ext cx="8299200" cy="307800"/>
          </a:xfrm>
          <a:prstGeom prst="rect">
            <a:avLst/>
          </a:prstGeom>
          <a:solidFill>
            <a:schemeClr val="lt1"/>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chemeClr val="dk1"/>
                </a:solidFill>
              </a:rPr>
              <a:t>From Digital Promise: </a:t>
            </a:r>
            <a:r>
              <a:rPr lang="en" sz="800" u="sng">
                <a:solidFill>
                  <a:schemeClr val="hlink"/>
                </a:solidFill>
                <a:hlinkClick r:id="rId5"/>
              </a:rPr>
              <a:t>https://digitalpromise.org/initiative/computational-thinking/computational-thinking-for-next-generation-science/what-is-computational-thinking/ </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Computational Thinking for a Computational World</a:t>
            </a:r>
            <a:endParaRPr/>
          </a:p>
        </p:txBody>
      </p:sp>
      <p:pic>
        <p:nvPicPr>
          <p:cNvPr id="77" name="Google Shape;77;p16" descr="Computational thinking is both central to computer science and widely applicable throughout education and the workforce. Computational thinking, which is complementary to coding and computer science, provides students a necessary skillset for solving complex problems and is relevant throughout K-12 education in all subjects. Read our report to find our more.&#10;&#10;Usa el icono de configuración para activar los subtítulos en español.&#10;&#10;Produced by Dimitri Moore&#10;Videography by Adam Parmalee&#10;Edited by Alex Albers &#10;Animation by Rebecca Silvers https://avocadomotion.carbonmade.com/" title="Computational Thinking for a Computational World">
            <a:hlinkClick r:id="rId3"/>
          </p:cNvPr>
          <p:cNvPicPr preferRelativeResize="0"/>
          <p:nvPr/>
        </p:nvPicPr>
        <p:blipFill>
          <a:blip r:embed="rId4">
            <a:alphaModFix/>
          </a:blip>
          <a:stretch>
            <a:fillRect/>
          </a:stretch>
        </p:blipFill>
        <p:spPr>
          <a:xfrm>
            <a:off x="2399950" y="121807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Operational Definition of Computational Thinking</a:t>
            </a:r>
            <a:endParaRPr/>
          </a:p>
        </p:txBody>
      </p:sp>
      <p:sp>
        <p:nvSpPr>
          <p:cNvPr id="83" name="Google Shape;83;p17"/>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61111"/>
              <a:buFont typeface="Arial"/>
              <a:buNone/>
            </a:pPr>
            <a:r>
              <a:rPr lang="en"/>
              <a:t>Computational thinking (CT) is a problem-solving process that includes (but is not limited to) the following characteristics: </a:t>
            </a:r>
            <a:endParaRPr/>
          </a:p>
          <a:p>
            <a:pPr marL="457200" lvl="0" indent="-334327" algn="l" rtl="0">
              <a:spcBef>
                <a:spcPts val="1200"/>
              </a:spcBef>
              <a:spcAft>
                <a:spcPts val="0"/>
              </a:spcAft>
              <a:buSzPct val="100000"/>
              <a:buChar char="●"/>
            </a:pPr>
            <a:r>
              <a:rPr lang="en"/>
              <a:t>Formulating problems in a way that enables us to use a computer and other tools to help solve them. </a:t>
            </a:r>
            <a:endParaRPr/>
          </a:p>
          <a:p>
            <a:pPr marL="457200" lvl="0" indent="-334327" algn="l" rtl="0">
              <a:spcBef>
                <a:spcPts val="0"/>
              </a:spcBef>
              <a:spcAft>
                <a:spcPts val="0"/>
              </a:spcAft>
              <a:buSzPct val="100000"/>
              <a:buChar char="●"/>
            </a:pPr>
            <a:r>
              <a:rPr lang="en"/>
              <a:t>Logically organizing and analyzing data </a:t>
            </a:r>
            <a:endParaRPr/>
          </a:p>
          <a:p>
            <a:pPr marL="457200" lvl="0" indent="-334327" algn="l" rtl="0">
              <a:spcBef>
                <a:spcPts val="0"/>
              </a:spcBef>
              <a:spcAft>
                <a:spcPts val="0"/>
              </a:spcAft>
              <a:buSzPct val="100000"/>
              <a:buChar char="●"/>
            </a:pPr>
            <a:r>
              <a:rPr lang="en"/>
              <a:t>Representing data through abstractions such as models and simulations </a:t>
            </a:r>
            <a:endParaRPr/>
          </a:p>
          <a:p>
            <a:pPr marL="457200" lvl="0" indent="-334327" algn="l" rtl="0">
              <a:spcBef>
                <a:spcPts val="0"/>
              </a:spcBef>
              <a:spcAft>
                <a:spcPts val="0"/>
              </a:spcAft>
              <a:buSzPct val="100000"/>
              <a:buChar char="●"/>
            </a:pPr>
            <a:r>
              <a:rPr lang="en"/>
              <a:t>Automating solutions through algorithmic thinking (a series of ordered steps) </a:t>
            </a:r>
            <a:endParaRPr/>
          </a:p>
          <a:p>
            <a:pPr marL="457200" lvl="0" indent="-334327" algn="l" rtl="0">
              <a:spcBef>
                <a:spcPts val="0"/>
              </a:spcBef>
              <a:spcAft>
                <a:spcPts val="0"/>
              </a:spcAft>
              <a:buSzPct val="100000"/>
              <a:buChar char="●"/>
            </a:pPr>
            <a:r>
              <a:rPr lang="en"/>
              <a:t>Identifying, analyzing, and implementing possible solutions with the goal of achieving the most efficient and effective combination of steps and resources </a:t>
            </a:r>
            <a:endParaRPr/>
          </a:p>
          <a:p>
            <a:pPr marL="457200" lvl="0" indent="-334327" algn="l" rtl="0">
              <a:spcBef>
                <a:spcPts val="0"/>
              </a:spcBef>
              <a:spcAft>
                <a:spcPts val="0"/>
              </a:spcAft>
              <a:buSzPct val="100000"/>
              <a:buChar char="●"/>
            </a:pPr>
            <a:r>
              <a:rPr lang="en"/>
              <a:t>Generalizing and transferring this problem solving process to a wide variety of problems</a:t>
            </a:r>
            <a:endParaRPr/>
          </a:p>
          <a:p>
            <a:pPr marL="457200" lvl="0" indent="0" algn="r" rtl="0">
              <a:spcBef>
                <a:spcPts val="1200"/>
              </a:spcBef>
              <a:spcAft>
                <a:spcPts val="1200"/>
              </a:spcAft>
              <a:buNone/>
            </a:pPr>
            <a:r>
              <a:rPr lang="en" sz="1200"/>
              <a:t>[from: </a:t>
            </a:r>
            <a:r>
              <a:rPr lang="en" sz="1200" u="sng">
                <a:solidFill>
                  <a:schemeClr val="accent5"/>
                </a:solidFill>
                <a:hlinkClick r:id="rId3">
                  <a:extLst>
                    <a:ext uri="{A12FA001-AC4F-418D-AE19-62706E023703}">
                      <ahyp:hlinkClr xmlns:ahyp="http://schemas.microsoft.com/office/drawing/2018/hyperlinkcolor" val="tx"/>
                    </a:ext>
                  </a:extLst>
                </a:hlinkClick>
              </a:rPr>
              <a:t>https://cdn.iste.org/www-root/ct-documents/computational-thinking-operational-definition-flyer.pdf</a:t>
            </a:r>
            <a:r>
              <a:rPr lang="en" sz="1200"/>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Skills are supported and enhanced by a number of dispositions or attitudes that are essential dimensions of CT.</a:t>
            </a:r>
            <a:endParaRPr sz="1800"/>
          </a:p>
        </p:txBody>
      </p:sp>
      <p:sp>
        <p:nvSpPr>
          <p:cNvPr id="89" name="Google Shape;89;p18"/>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Confidence in dealing with complexity </a:t>
            </a:r>
            <a:endParaRPr/>
          </a:p>
          <a:p>
            <a:pPr marL="457200" lvl="0" indent="-342900" algn="l" rtl="0">
              <a:spcBef>
                <a:spcPts val="0"/>
              </a:spcBef>
              <a:spcAft>
                <a:spcPts val="0"/>
              </a:spcAft>
              <a:buSzPts val="1800"/>
              <a:buChar char="●"/>
            </a:pPr>
            <a:r>
              <a:rPr lang="en"/>
              <a:t>Persistence in working with difficult problems </a:t>
            </a:r>
            <a:endParaRPr/>
          </a:p>
          <a:p>
            <a:pPr marL="457200" lvl="0" indent="-342900" algn="l" rtl="0">
              <a:spcBef>
                <a:spcPts val="0"/>
              </a:spcBef>
              <a:spcAft>
                <a:spcPts val="0"/>
              </a:spcAft>
              <a:buSzPts val="1800"/>
              <a:buChar char="●"/>
            </a:pPr>
            <a:r>
              <a:rPr lang="en"/>
              <a:t>Tolerance for ambiguity </a:t>
            </a:r>
            <a:endParaRPr/>
          </a:p>
          <a:p>
            <a:pPr marL="457200" lvl="0" indent="-342900" algn="l" rtl="0">
              <a:spcBef>
                <a:spcPts val="0"/>
              </a:spcBef>
              <a:spcAft>
                <a:spcPts val="0"/>
              </a:spcAft>
              <a:buSzPts val="1800"/>
              <a:buChar char="●"/>
            </a:pPr>
            <a:r>
              <a:rPr lang="en"/>
              <a:t>The ability to deal with open ended problems </a:t>
            </a:r>
            <a:endParaRPr/>
          </a:p>
          <a:p>
            <a:pPr marL="457200" lvl="0" indent="-342900" algn="l" rtl="0">
              <a:spcBef>
                <a:spcPts val="0"/>
              </a:spcBef>
              <a:spcAft>
                <a:spcPts val="0"/>
              </a:spcAft>
              <a:buSzPts val="1800"/>
              <a:buChar char="●"/>
            </a:pPr>
            <a:r>
              <a:rPr lang="en"/>
              <a:t>The ability to communicate and work with others to achieve a common goal or solution</a:t>
            </a:r>
            <a:endParaRPr/>
          </a:p>
          <a:p>
            <a:pPr marL="457200" lvl="0" indent="0" algn="l" rtl="0">
              <a:spcBef>
                <a:spcPts val="1200"/>
              </a:spcBef>
              <a:spcAft>
                <a:spcPts val="1200"/>
              </a:spcAft>
              <a:buNone/>
            </a:pPr>
            <a:r>
              <a:rPr lang="en" sz="1200"/>
              <a:t>[from: </a:t>
            </a:r>
            <a:r>
              <a:rPr lang="en" sz="1200" u="sng">
                <a:solidFill>
                  <a:schemeClr val="accent5"/>
                </a:solidFill>
                <a:hlinkClick r:id="rId3">
                  <a:extLst>
                    <a:ext uri="{A12FA001-AC4F-418D-AE19-62706E023703}">
                      <ahyp:hlinkClr xmlns:ahyp="http://schemas.microsoft.com/office/drawing/2018/hyperlinkcolor" val="tx"/>
                    </a:ext>
                  </a:extLst>
                </a:hlinkClick>
              </a:rPr>
              <a:t>https://cdn.iste.org/www-root/ct-documents/computational-thinking-operational-definition-flyer.pdf</a:t>
            </a:r>
            <a:r>
              <a:rPr lang="en" sz="1200"/>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333750"/>
            <a:ext cx="8520600" cy="841500"/>
          </a:xfrm>
          <a:prstGeom prst="rect">
            <a:avLst/>
          </a:prstGeom>
          <a:no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Differences Between Computational Thinking &amp; Computer Science</a:t>
            </a:r>
            <a:endParaRPr/>
          </a:p>
        </p:txBody>
      </p:sp>
      <p:sp>
        <p:nvSpPr>
          <p:cNvPr id="95" name="Google Shape;95;p19"/>
          <p:cNvSpPr txBox="1">
            <a:spLocks noGrp="1"/>
          </p:cNvSpPr>
          <p:nvPr>
            <p:ph type="body" idx="1"/>
          </p:nvPr>
        </p:nvSpPr>
        <p:spPr>
          <a:xfrm>
            <a:off x="311700" y="1381075"/>
            <a:ext cx="8520600" cy="3416400"/>
          </a:xfrm>
          <a:prstGeom prst="rect">
            <a:avLst/>
          </a:prstGeom>
          <a:solidFill>
            <a:schemeClr val="lt1"/>
          </a:solidFill>
        </p:spPr>
        <p:txBody>
          <a:bodyPr spcFirstLastPara="1" wrap="square" lIns="91425" tIns="91425" rIns="91425" bIns="91425" anchor="t" anchorCtr="0">
            <a:normAutofit/>
          </a:bodyPr>
          <a:lstStyle/>
          <a:p>
            <a:pPr marL="457200" lvl="0" indent="0" algn="l" rtl="0">
              <a:spcBef>
                <a:spcPts val="0"/>
              </a:spcBef>
              <a:spcAft>
                <a:spcPts val="0"/>
              </a:spcAft>
              <a:buNone/>
            </a:pPr>
            <a:r>
              <a:rPr lang="en" sz="1200">
                <a:solidFill>
                  <a:srgbClr val="313537"/>
                </a:solidFill>
                <a:highlight>
                  <a:srgbClr val="FFFFFF"/>
                </a:highlight>
              </a:rPr>
              <a:t>“It is important to note that computational thinking overlaps, and yet is distinct from, computer science (the study of computers and algorithmic processes, including their principles, hardware and software designs, and impact on society) and coding (the practice of developing a set of instructions that a computer can understand and execute).”</a:t>
            </a:r>
            <a:endParaRPr sz="1200">
              <a:solidFill>
                <a:srgbClr val="313537"/>
              </a:solidFill>
              <a:highlight>
                <a:srgbClr val="FFFFFF"/>
              </a:highlight>
            </a:endParaRPr>
          </a:p>
          <a:p>
            <a:pPr marL="0" lvl="0" indent="0" algn="r" rtl="0">
              <a:spcBef>
                <a:spcPts val="1500"/>
              </a:spcBef>
              <a:spcAft>
                <a:spcPts val="1500"/>
              </a:spcAft>
              <a:buNone/>
            </a:pPr>
            <a:r>
              <a:rPr lang="en" sz="800">
                <a:solidFill>
                  <a:schemeClr val="dk1"/>
                </a:solidFill>
              </a:rPr>
              <a:t>“About Computational Thinking.” </a:t>
            </a:r>
            <a:r>
              <a:rPr lang="en" sz="800" i="1">
                <a:solidFill>
                  <a:schemeClr val="dk1"/>
                </a:solidFill>
              </a:rPr>
              <a:t>Digital Promise</a:t>
            </a:r>
            <a:r>
              <a:rPr lang="en" sz="800">
                <a:solidFill>
                  <a:schemeClr val="dk1"/>
                </a:solidFill>
              </a:rPr>
              <a:t>, 24 Mar. 2022, </a:t>
            </a:r>
            <a:br>
              <a:rPr lang="en" sz="800">
                <a:solidFill>
                  <a:schemeClr val="dk1"/>
                </a:solidFill>
              </a:rPr>
            </a:br>
            <a:r>
              <a:rPr lang="en" sz="800" u="sng">
                <a:solidFill>
                  <a:schemeClr val="hlink"/>
                </a:solidFill>
                <a:hlinkClick r:id="rId3"/>
              </a:rPr>
              <a:t>https://digitalpromise.org/initiative/computational-thinking/ct-pathways-toolkit/about-computational-thinking/</a:t>
            </a:r>
            <a:endParaRPr sz="800">
              <a:solidFill>
                <a:srgbClr val="313537"/>
              </a:solidFill>
              <a:highlight>
                <a:srgbClr val="FFFFFF"/>
              </a:highlight>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08125"/>
            <a:ext cx="8520600" cy="871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Concepts at the intersection of computer science and computational thinking</a:t>
            </a:r>
            <a:endParaRPr/>
          </a:p>
        </p:txBody>
      </p:sp>
      <p:sp>
        <p:nvSpPr>
          <p:cNvPr id="101" name="Google Shape;101;p20"/>
          <p:cNvSpPr txBox="1">
            <a:spLocks noGrp="1"/>
          </p:cNvSpPr>
          <p:nvPr>
            <p:ph type="body" idx="1"/>
          </p:nvPr>
        </p:nvSpPr>
        <p:spPr>
          <a:xfrm>
            <a:off x="311700" y="1644250"/>
            <a:ext cx="8520600" cy="2924700"/>
          </a:xfrm>
          <a:prstGeom prst="rect">
            <a:avLst/>
          </a:prstGeom>
          <a:solidFill>
            <a:schemeClr val="lt1"/>
          </a:solidFill>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Clr>
                <a:schemeClr val="dk1"/>
              </a:buClr>
              <a:buSzPct val="100000"/>
              <a:buChar char="●"/>
            </a:pPr>
            <a:r>
              <a:rPr lang="en">
                <a:solidFill>
                  <a:schemeClr val="dk1"/>
                </a:solidFill>
              </a:rPr>
              <a:t>Decomposition</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Pattern recognition</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Abstraction</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Algorithm Design</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Testing and debugging</a:t>
            </a:r>
            <a:endParaRPr>
              <a:solidFill>
                <a:schemeClr val="dk1"/>
              </a:solidFill>
            </a:endParaRPr>
          </a:p>
          <a:p>
            <a:pPr marL="0" lvl="0" indent="0" algn="r" rtl="0">
              <a:spcBef>
                <a:spcPts val="1200"/>
              </a:spcBef>
              <a:spcAft>
                <a:spcPts val="0"/>
              </a:spcAft>
              <a:buNone/>
            </a:pPr>
            <a:r>
              <a:rPr lang="en" sz="1000">
                <a:solidFill>
                  <a:schemeClr val="dk1"/>
                </a:solidFill>
              </a:rPr>
              <a:t>First 4 from Kristen Thorson Early Learning Strategies for Developing Computational Thinking Skills, Mar 18, 2018, </a:t>
            </a:r>
            <a:r>
              <a:rPr lang="en" sz="1000" u="sng">
                <a:solidFill>
                  <a:schemeClr val="hlink"/>
                </a:solidFill>
                <a:hlinkClick r:id="rId3"/>
              </a:rPr>
              <a:t>https://www.gettingsmart.com/2018/03/18/early-learning-strategies-for-developing-computational-thinking-skills/</a:t>
            </a:r>
            <a:endParaRPr sz="1000">
              <a:solidFill>
                <a:schemeClr val="dk1"/>
              </a:solidFill>
            </a:endParaRPr>
          </a:p>
          <a:p>
            <a:pPr marL="0" lvl="0" indent="0" algn="r" rtl="0">
              <a:spcBef>
                <a:spcPts val="1200"/>
              </a:spcBef>
              <a:spcAft>
                <a:spcPts val="0"/>
              </a:spcAft>
              <a:buNone/>
            </a:pPr>
            <a:r>
              <a:rPr lang="en" sz="1000">
                <a:solidFill>
                  <a:schemeClr val="dk1"/>
                </a:solidFill>
              </a:rPr>
              <a:t>Testing and debugging added by K12 Computer Science </a:t>
            </a:r>
            <a:r>
              <a:rPr lang="en" sz="1000" u="sng">
                <a:solidFill>
                  <a:schemeClr val="hlink"/>
                </a:solidFill>
                <a:hlinkClick r:id="rId4"/>
              </a:rPr>
              <a:t>https://k12cs.org/computational-thinking/</a:t>
            </a:r>
            <a:endParaRPr sz="1000">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Decomposition</a:t>
            </a:r>
            <a:endParaRPr/>
          </a:p>
        </p:txBody>
      </p:sp>
      <p:sp>
        <p:nvSpPr>
          <p:cNvPr id="107" name="Google Shape;107;p21"/>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Breaking a problem down into its constituent parts.</a:t>
            </a:r>
            <a:endParaRPr>
              <a:solidFill>
                <a:schemeClr val="dk1"/>
              </a:solidFill>
            </a:endParaRPr>
          </a:p>
          <a:p>
            <a:pPr marL="0" lvl="0" indent="0" algn="l" rtl="0">
              <a:spcBef>
                <a:spcPts val="1200"/>
              </a:spcBef>
              <a:spcAft>
                <a:spcPts val="0"/>
              </a:spcAft>
              <a:buNone/>
            </a:pPr>
            <a:r>
              <a:rPr lang="en" sz="1200">
                <a:solidFill>
                  <a:schemeClr val="dk1"/>
                </a:solidFill>
                <a:highlight>
                  <a:srgbClr val="FFFFFF"/>
                </a:highlight>
              </a:rPr>
              <a:t>The power of </a:t>
            </a:r>
            <a:r>
              <a:rPr lang="en" sz="1200" u="sng">
                <a:solidFill>
                  <a:schemeClr val="dk1"/>
                </a:solidFill>
                <a:highlight>
                  <a:srgbClr val="FFFFFF"/>
                </a:highlight>
                <a:hlinkClick r:id="rId3">
                  <a:extLst>
                    <a:ext uri="{A12FA001-AC4F-418D-AE19-62706E023703}">
                      <ahyp:hlinkClr xmlns:ahyp="http://schemas.microsoft.com/office/drawing/2018/hyperlinkcolor" val="tx"/>
                    </a:ext>
                  </a:extLst>
                </a:hlinkClick>
              </a:rPr>
              <a:t>computational thinking</a:t>
            </a:r>
            <a:r>
              <a:rPr lang="en" sz="1200">
                <a:solidFill>
                  <a:schemeClr val="dk1"/>
                </a:solidFill>
                <a:highlight>
                  <a:srgbClr val="FFFFFF"/>
                </a:highlight>
              </a:rPr>
              <a:t> starts with decomposition, which is the process of breaking down complex problems into smaller, more manageable parts. With decomposition, problems that seem overwhelming at first become much more manageable...Problems we encounter both in the course of student learning and throughout our daily lives are ultimately comprised of smaller problems we can more easily address. This process of breaking down problems enables us to analyze the different aspects of them, ground our thinking, and guide ourselves to an end point. </a:t>
            </a:r>
            <a:endParaRPr sz="1200">
              <a:solidFill>
                <a:schemeClr val="dk1"/>
              </a:solidFill>
              <a:highlight>
                <a:srgbClr val="FFFFFF"/>
              </a:highlight>
            </a:endParaRPr>
          </a:p>
          <a:p>
            <a:pPr marL="0" lvl="0" indent="0" algn="r" rtl="0">
              <a:spcBef>
                <a:spcPts val="1200"/>
              </a:spcBef>
              <a:spcAft>
                <a:spcPts val="0"/>
              </a:spcAft>
              <a:buNone/>
            </a:pPr>
            <a:r>
              <a:rPr lang="en" sz="900">
                <a:solidFill>
                  <a:schemeClr val="dk1"/>
                </a:solidFill>
                <a:highlight>
                  <a:srgbClr val="FFFFFF"/>
                </a:highlight>
              </a:rPr>
              <a:t>[Anna</a:t>
            </a:r>
            <a:r>
              <a:rPr lang="en" sz="9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 McVeigh-Murphy</a:t>
            </a:r>
            <a:r>
              <a:rPr lang="en" sz="900">
                <a:solidFill>
                  <a:schemeClr val="dk1"/>
                </a:solidFill>
                <a:highlight>
                  <a:srgbClr val="FFFFFF"/>
                </a:highlight>
              </a:rPr>
              <a:t>, The One About Decomposition in Computational Thinking, September 25, 2019, </a:t>
            </a:r>
            <a:r>
              <a:rPr lang="en" sz="900" u="sng">
                <a:solidFill>
                  <a:schemeClr val="dk1"/>
                </a:solidFill>
                <a:highlight>
                  <a:srgbClr val="FFFFFF"/>
                </a:highlight>
                <a:hlinkClick r:id="rId5">
                  <a:extLst>
                    <a:ext uri="{A12FA001-AC4F-418D-AE19-62706E023703}">
                      <ahyp:hlinkClr xmlns:ahyp="http://schemas.microsoft.com/office/drawing/2018/hyperlinkcolor" val="tx"/>
                    </a:ext>
                  </a:extLst>
                </a:hlinkClick>
              </a:rPr>
              <a:t>https://equip.learning.com/decomposition-computational-thinking/</a:t>
            </a:r>
            <a:endParaRPr sz="900">
              <a:solidFill>
                <a:schemeClr val="dk1"/>
              </a:solidFill>
              <a:highlight>
                <a:srgbClr val="FFFFFF"/>
              </a:highlight>
            </a:endParaRPr>
          </a:p>
          <a:p>
            <a:pPr marL="0" lvl="0" indent="0" algn="l" rtl="0">
              <a:spcBef>
                <a:spcPts val="1200"/>
              </a:spcBef>
              <a:spcAft>
                <a:spcPts val="0"/>
              </a:spcAft>
              <a:buNone/>
            </a:pPr>
            <a:endParaRPr sz="1250">
              <a:solidFill>
                <a:schemeClr val="dk1"/>
              </a:solidFill>
              <a:latin typeface="Roboto"/>
              <a:ea typeface="Roboto"/>
              <a:cs typeface="Roboto"/>
              <a:sym typeface="Roboto"/>
            </a:endParaRPr>
          </a:p>
          <a:p>
            <a:pPr marL="0" lvl="0" indent="0" algn="l" rtl="0">
              <a:spcBef>
                <a:spcPts val="1200"/>
              </a:spcBef>
              <a:spcAft>
                <a:spcPts val="0"/>
              </a:spcAft>
              <a:buNone/>
            </a:pPr>
            <a:r>
              <a:rPr lang="en" sz="1250">
                <a:solidFill>
                  <a:schemeClr val="dk1"/>
                </a:solidFill>
                <a:latin typeface="Roboto"/>
                <a:ea typeface="Roboto"/>
                <a:cs typeface="Roboto"/>
                <a:sym typeface="Roboto"/>
              </a:rPr>
              <a:t>“If you can’t solve a problem, then there is an easier problem you can solve: find it.” </a:t>
            </a:r>
            <a:endParaRPr sz="1250">
              <a:solidFill>
                <a:schemeClr val="dk1"/>
              </a:solidFill>
              <a:latin typeface="Roboto"/>
              <a:ea typeface="Roboto"/>
              <a:cs typeface="Roboto"/>
              <a:sym typeface="Roboto"/>
            </a:endParaRPr>
          </a:p>
          <a:p>
            <a:pPr marL="0" lvl="0" indent="0" algn="r" rtl="0">
              <a:spcBef>
                <a:spcPts val="1200"/>
              </a:spcBef>
              <a:spcAft>
                <a:spcPts val="1200"/>
              </a:spcAft>
              <a:buNone/>
            </a:pPr>
            <a:r>
              <a:rPr lang="en" sz="900">
                <a:solidFill>
                  <a:schemeClr val="dk1"/>
                </a:solidFill>
              </a:rPr>
              <a:t>George Pólya</a:t>
            </a:r>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3485</Words>
  <Application>Microsoft Macintosh PowerPoint</Application>
  <PresentationFormat>On-screen Show (16:9)</PresentationFormat>
  <Paragraphs>160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Arial</vt:lpstr>
      <vt:lpstr>Roboto</vt:lpstr>
      <vt:lpstr>Merriweather</vt:lpstr>
      <vt:lpstr>Simple Light</vt:lpstr>
      <vt:lpstr>Computer Science and Computational Thinking</vt:lpstr>
      <vt:lpstr>What is Computer Science</vt:lpstr>
      <vt:lpstr>What is computational thinking?</vt:lpstr>
      <vt:lpstr>Computational Thinking for a Computational World</vt:lpstr>
      <vt:lpstr>Operational Definition of Computational Thinking</vt:lpstr>
      <vt:lpstr>Skills are supported and enhanced by a number of dispositions or attitudes that are essential dimensions of CT.</vt:lpstr>
      <vt:lpstr>Differences Between Computational Thinking &amp; Computer Science</vt:lpstr>
      <vt:lpstr>Concepts at the intersection of computer science and computational thinking</vt:lpstr>
      <vt:lpstr>Decomposition</vt:lpstr>
      <vt:lpstr>Examples of Decomposition in Everyday Life </vt:lpstr>
      <vt:lpstr>Examples of Decomposition in Curriculum</vt:lpstr>
      <vt:lpstr>Pattern Recognition in CS and CT</vt:lpstr>
      <vt:lpstr>Examples of Pattern Recognition in Everyday Life</vt:lpstr>
      <vt:lpstr>Examples of Pattern Recognition in Curriculum  </vt:lpstr>
      <vt:lpstr>Abstraction</vt:lpstr>
      <vt:lpstr>Examples of Abstraction in Everyday Life  </vt:lpstr>
      <vt:lpstr>Examples of Abstraction in Curriculum  </vt:lpstr>
      <vt:lpstr>Algorithmic Thinking </vt:lpstr>
      <vt:lpstr>Algorithmic Thinking </vt:lpstr>
      <vt:lpstr>Algorithm</vt:lpstr>
      <vt:lpstr>Algorithmic Thinking</vt:lpstr>
      <vt:lpstr>Examples of Algorithms in Everyday Life </vt:lpstr>
      <vt:lpstr>Testing and Debugging</vt:lpstr>
      <vt:lpstr>Learning Outcomes for Testing and Refining Computational Artifacts</vt:lpstr>
      <vt:lpstr>Examples of Algorithms in Curriculum</vt:lpstr>
      <vt:lpstr>Examples of review and testing from everyday life</vt:lpstr>
      <vt:lpstr>Examples of review and testing in curriculum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and Computational Thinking</dc:title>
  <cp:lastModifiedBy>Govreau, Cynthia Louise Ms.</cp:lastModifiedBy>
  <cp:revision>2</cp:revision>
  <dcterms:modified xsi:type="dcterms:W3CDTF">2022-04-28T21:31:49Z</dcterms:modified>
</cp:coreProperties>
</file>